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75" r:id="rId7"/>
    <p:sldId id="276" r:id="rId8"/>
    <p:sldId id="259" r:id="rId9"/>
    <p:sldId id="263" r:id="rId10"/>
    <p:sldId id="264" r:id="rId11"/>
    <p:sldId id="265" r:id="rId12"/>
    <p:sldId id="272" r:id="rId13"/>
    <p:sldId id="260" r:id="rId14"/>
    <p:sldId id="266" r:id="rId15"/>
    <p:sldId id="267" r:id="rId16"/>
    <p:sldId id="268" r:id="rId17"/>
    <p:sldId id="270" r:id="rId18"/>
    <p:sldId id="274" r:id="rId19"/>
    <p:sldId id="269" r:id="rId20"/>
    <p:sldId id="271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951"/>
    <a:srgbClr val="371749"/>
    <a:srgbClr val="3BA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9AF1-23A8-BA2B-7790-CA1CE857E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CEEE3-2E9B-D37C-0518-2E4FC741B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2FDDC-77FD-ACA3-DB69-CCA5FE56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EFD61-A4B2-56EA-7768-6DC336F3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A7050-276A-1096-100B-E1DDBFF2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2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7321-E718-7269-A2F2-49E4505C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7AA69-1066-DE78-B2F7-E6BDBB819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EFA7B-78F8-9F50-B9D0-39364D9B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1CB9-98CD-34A0-4E40-8E63E978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D87FE-0019-8225-359A-A380C499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8A626-9FE3-FB53-6177-83273E756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47089-5374-BF34-F698-5AA93034B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44751-4870-568F-3434-58B04813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0A49-B6AD-27E9-8808-A33953A3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6EF38-D162-FD12-44A6-65E641EA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5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A33C-8A54-F24F-EBAB-36F373F0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885F7-2A28-27E5-3E10-2055267E7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037E-7FC7-BDE8-81C9-37E499DE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A44-942A-A390-60FB-FCBF7AA2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1BD65-3214-C7DA-EE33-6476660F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3A76-6A56-8201-54A8-0635EE1B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887C1-4895-B89B-1AA1-5BEFAF575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345A5-8B85-7D04-1CE0-CD546E93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E0AF0-B976-31BE-9F74-00DDF6A7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D967-1B4A-FCB6-6497-C7FB0EAF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2CE5-5ECD-C1EF-9CD8-A75B2A2A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5F1FA-C947-F7E4-D015-F055448A3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5A7C8-A1A1-882B-C7D1-C427BAA5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4BFFF-007F-31A7-8B48-2850D57E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A1B8C-3F2F-BC99-8D5A-31F6185F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F91EF-5011-3078-67A5-D5F6F3A1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8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7850-8FC1-DDBC-011F-C53E620E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C81DC-7141-DA5B-256C-04C3E7F6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08C78-CFD5-5BFE-F348-BFB83AFFD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7E0ED-3BAE-1793-8C74-40D646727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9A585-37F9-E032-C108-17C7D8E01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D0FDE-81D5-EF47-6C87-92381E04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339E4-65B3-169F-FC08-42C2CAAA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0C3DD-DD66-C5F2-41D9-B0B04684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6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1EF5-5184-C017-B3D0-6247578C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47C29-2AF4-EC89-B559-B524D1F5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EC3D8-A51B-941C-FEB8-85EDEAFA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DE547-CBEE-9D8D-77D5-E2256C05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F4F32-E322-4FB1-0ABD-18A461D0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C9ADD-C5C0-AB1F-928E-5567AA46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5D74-E122-7AA3-C188-C44645C9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3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083A-3BD1-87A5-FE22-37856D94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88DD1-11AB-5C9E-FEA5-691F69FD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0A3C3-C574-BA34-CDB4-45AD00FE3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9F517-3B56-A8A6-AA60-50CE15F4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348A3-AB07-7574-4081-099AC868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D7AF6-5603-BA1E-48A0-782691D1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0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33A7-B8A7-1D9A-D5A3-B6E69443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E7880-158D-29E1-1E56-23D96367A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A796D-EFB8-2228-F730-46820A7A3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42B75-C5AA-5723-685D-558A9726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AD983-DEB6-DD6B-23D9-64686FE6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19335-6F59-0203-2AAC-7322F868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0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38CD3-3B29-8F78-FAC5-9067CB59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2AEA3-A631-605D-AAD8-CE668A97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34AA5-EA94-1515-85E7-CA2203616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200EB-CF1B-DE4F-90A7-7375F5918CB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6FD65-9E24-73A8-2299-D2E2F7D76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FA3E5-6C96-4351-3ABB-51DA15E31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88D0E-DB75-FC42-861C-6037E9C4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0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F4E123-1156-9606-2D12-6908108BE810}"/>
              </a:ext>
            </a:extLst>
          </p:cNvPr>
          <p:cNvSpPr txBox="1"/>
          <p:nvPr/>
        </p:nvSpPr>
        <p:spPr>
          <a:xfrm>
            <a:off x="322216" y="172341"/>
            <a:ext cx="115475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3D1951"/>
                </a:solidFill>
                <a:latin typeface="Raleway Bold" pitchFamily="2" charset="0"/>
                <a:cs typeface="Arial" panose="020B0604020202020204" pitchFamily="34" charset="0"/>
              </a:rPr>
              <a:t>WHO WANTS TO </a:t>
            </a:r>
            <a:r>
              <a:rPr lang="en-US" sz="5000" b="1" u="sng">
                <a:solidFill>
                  <a:srgbClr val="3D1951"/>
                </a:solidFill>
                <a:latin typeface="Raleway Bold" pitchFamily="2" charset="0"/>
                <a:cs typeface="Arial" panose="020B0604020202020204" pitchFamily="34" charset="0"/>
              </a:rPr>
              <a:t>Master Money </a:t>
            </a:r>
            <a:r>
              <a:rPr lang="en-US" sz="5000" b="1">
                <a:solidFill>
                  <a:srgbClr val="3D1951"/>
                </a:solidFill>
                <a:latin typeface="Raleway Bold" pitchFamily="2" charset="0"/>
                <a:cs typeface="Arial" panose="020B0604020202020204" pitchFamily="34" charset="0"/>
              </a:rPr>
              <a:t>&amp; HELP OTHERS DO THE SAME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0384C-6DD2-E7D0-59E2-E84C193D8AD8}"/>
              </a:ext>
            </a:extLst>
          </p:cNvPr>
          <p:cNvSpPr txBox="1"/>
          <p:nvPr/>
        </p:nvSpPr>
        <p:spPr>
          <a:xfrm>
            <a:off x="2039981" y="1800400"/>
            <a:ext cx="811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3D1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Smith &amp; Michael Augustine</a:t>
            </a:r>
          </a:p>
        </p:txBody>
      </p:sp>
      <p:pic>
        <p:nvPicPr>
          <p:cNvPr id="11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B8D27D3-7515-18B8-E44A-C090E906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75" y="2598791"/>
            <a:ext cx="3388134" cy="3388134"/>
          </a:xfrm>
          <a:prstGeom prst="ellipse">
            <a:avLst/>
          </a:prstGeom>
          <a:ln w="63500" cap="rnd">
            <a:solidFill>
              <a:srgbClr val="3D195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person in a suit and tie&#10;&#10;Description automatically generated">
            <a:extLst>
              <a:ext uri="{FF2B5EF4-FFF2-40B4-BE49-F238E27FC236}">
                <a16:creationId xmlns:a16="http://schemas.microsoft.com/office/drawing/2014/main" id="{96F5D586-A4AF-61FA-79EE-AF224ECF0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83" y="2598791"/>
            <a:ext cx="3279859" cy="3279859"/>
          </a:xfrm>
          <a:prstGeom prst="ellipse">
            <a:avLst/>
          </a:prstGeom>
          <a:ln w="63500" cap="rnd">
            <a:solidFill>
              <a:srgbClr val="3D195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C1515F38-448F-6187-1332-B20C7BF14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981" y="5180818"/>
            <a:ext cx="2092034" cy="13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4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30AF5DCE-62E9-580E-D03B-EF2832D76C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2192158" y="0"/>
            <a:ext cx="9999842" cy="685800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F6DA54FB-126C-FB6A-7465-43B2C590D0A1}"/>
              </a:ext>
            </a:extLst>
          </p:cNvPr>
          <p:cNvSpPr txBox="1"/>
          <p:nvPr/>
        </p:nvSpPr>
        <p:spPr>
          <a:xfrm>
            <a:off x="100146" y="1912596"/>
            <a:ext cx="11991707" cy="2689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31"/>
              </a:lnSpc>
            </a:pPr>
            <a:r>
              <a:rPr lang="en-US" sz="7200" u="sng">
                <a:solidFill>
                  <a:srgbClr val="3D1951"/>
                </a:solidFill>
                <a:latin typeface="Raleway Black" pitchFamily="2" charset="0"/>
              </a:rPr>
              <a:t>HOW TO COMPLETE A MONEY TRACKER</a:t>
            </a:r>
          </a:p>
        </p:txBody>
      </p:sp>
    </p:spTree>
    <p:extLst>
      <p:ext uri="{BB962C8B-B14F-4D97-AF65-F5344CB8AC3E}">
        <p14:creationId xmlns:p14="http://schemas.microsoft.com/office/powerpoint/2010/main" val="224712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62FFFC53-FEFC-566E-9D31-27F4090787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 rot="10800000">
            <a:off x="0" y="0"/>
            <a:ext cx="9999842" cy="6858000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BF20E6FD-9E71-967C-2384-FB0E4AA30103}"/>
              </a:ext>
            </a:extLst>
          </p:cNvPr>
          <p:cNvSpPr/>
          <p:nvPr/>
        </p:nvSpPr>
        <p:spPr>
          <a:xfrm>
            <a:off x="579881" y="498449"/>
            <a:ext cx="11032237" cy="5267554"/>
          </a:xfrm>
          <a:custGeom>
            <a:avLst/>
            <a:gdLst/>
            <a:ahLst/>
            <a:cxnLst/>
            <a:rect l="l" t="t" r="r" b="b"/>
            <a:pathLst>
              <a:path w="16234610" h="8211098">
                <a:moveTo>
                  <a:pt x="0" y="0"/>
                </a:moveTo>
                <a:lnTo>
                  <a:pt x="16234611" y="0"/>
                </a:lnTo>
                <a:lnTo>
                  <a:pt x="16234611" y="8211098"/>
                </a:lnTo>
                <a:lnTo>
                  <a:pt x="0" y="82110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435856BD-F6EB-5F0D-35FC-61973D442A59}"/>
              </a:ext>
            </a:extLst>
          </p:cNvPr>
          <p:cNvGrpSpPr/>
          <p:nvPr/>
        </p:nvGrpSpPr>
        <p:grpSpPr>
          <a:xfrm>
            <a:off x="8067167" y="571542"/>
            <a:ext cx="3919363" cy="1671637"/>
            <a:chOff x="0" y="0"/>
            <a:chExt cx="1517494" cy="658727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905236E-7C62-9C5B-43EE-93F319C810CA}"/>
                </a:ext>
              </a:extLst>
            </p:cNvPr>
            <p:cNvSpPr/>
            <p:nvPr/>
          </p:nvSpPr>
          <p:spPr>
            <a:xfrm>
              <a:off x="0" y="0"/>
              <a:ext cx="1517494" cy="658727"/>
            </a:xfrm>
            <a:custGeom>
              <a:avLst/>
              <a:gdLst/>
              <a:ahLst/>
              <a:cxnLst/>
              <a:rect l="l" t="t" r="r" b="b"/>
              <a:pathLst>
                <a:path w="1517494" h="658727">
                  <a:moveTo>
                    <a:pt x="68528" y="0"/>
                  </a:moveTo>
                  <a:lnTo>
                    <a:pt x="1448966" y="0"/>
                  </a:lnTo>
                  <a:cubicBezTo>
                    <a:pt x="1467141" y="0"/>
                    <a:pt x="1484571" y="7220"/>
                    <a:pt x="1497422" y="20071"/>
                  </a:cubicBezTo>
                  <a:cubicBezTo>
                    <a:pt x="1510274" y="32923"/>
                    <a:pt x="1517494" y="50353"/>
                    <a:pt x="1517494" y="68528"/>
                  </a:cubicBezTo>
                  <a:lnTo>
                    <a:pt x="1517494" y="590199"/>
                  </a:lnTo>
                  <a:cubicBezTo>
                    <a:pt x="1517494" y="628046"/>
                    <a:pt x="1486813" y="658727"/>
                    <a:pt x="1448966" y="658727"/>
                  </a:cubicBezTo>
                  <a:lnTo>
                    <a:pt x="68528" y="658727"/>
                  </a:lnTo>
                  <a:cubicBezTo>
                    <a:pt x="30681" y="658727"/>
                    <a:pt x="0" y="628046"/>
                    <a:pt x="0" y="590199"/>
                  </a:cubicBezTo>
                  <a:lnTo>
                    <a:pt x="0" y="68528"/>
                  </a:lnTo>
                  <a:cubicBezTo>
                    <a:pt x="0" y="30681"/>
                    <a:pt x="30681" y="0"/>
                    <a:pt x="68528" y="0"/>
                  </a:cubicBez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2126C8D-1D70-88AE-00B0-4B677F286BAD}"/>
                </a:ext>
              </a:extLst>
            </p:cNvPr>
            <p:cNvSpPr txBox="1"/>
            <p:nvPr/>
          </p:nvSpPr>
          <p:spPr>
            <a:xfrm>
              <a:off x="0" y="-19050"/>
              <a:ext cx="1517494" cy="677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D15845C8-0E67-17B1-BD26-D9BCA48F3D88}"/>
              </a:ext>
            </a:extLst>
          </p:cNvPr>
          <p:cNvGrpSpPr/>
          <p:nvPr/>
        </p:nvGrpSpPr>
        <p:grpSpPr>
          <a:xfrm>
            <a:off x="9539591" y="2629844"/>
            <a:ext cx="1909069" cy="3080173"/>
            <a:chOff x="0" y="0"/>
            <a:chExt cx="751149" cy="128884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BEC0DDD2-E759-6575-3EE1-2ABF8E047555}"/>
                </a:ext>
              </a:extLst>
            </p:cNvPr>
            <p:cNvSpPr/>
            <p:nvPr/>
          </p:nvSpPr>
          <p:spPr>
            <a:xfrm>
              <a:off x="0" y="0"/>
              <a:ext cx="751149" cy="1288848"/>
            </a:xfrm>
            <a:custGeom>
              <a:avLst/>
              <a:gdLst/>
              <a:ahLst/>
              <a:cxnLst/>
              <a:rect l="l" t="t" r="r" b="b"/>
              <a:pathLst>
                <a:path w="751149" h="1288848">
                  <a:moveTo>
                    <a:pt x="0" y="0"/>
                  </a:moveTo>
                  <a:lnTo>
                    <a:pt x="751149" y="0"/>
                  </a:lnTo>
                  <a:lnTo>
                    <a:pt x="751149" y="1288848"/>
                  </a:lnTo>
                  <a:lnTo>
                    <a:pt x="0" y="1288848"/>
                  </a:lnTo>
                  <a:close/>
                </a:path>
              </a:pathLst>
            </a:custGeom>
            <a:solidFill>
              <a:srgbClr val="FFFF00">
                <a:alpha val="4196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2A440F9F-A48A-6AD7-4187-31BC904E9C7D}"/>
                </a:ext>
              </a:extLst>
            </p:cNvPr>
            <p:cNvSpPr txBox="1"/>
            <p:nvPr/>
          </p:nvSpPr>
          <p:spPr>
            <a:xfrm>
              <a:off x="0" y="-19050"/>
              <a:ext cx="751149" cy="1307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01E66A51-9944-9471-3832-D4E156D50D8A}"/>
              </a:ext>
            </a:extLst>
          </p:cNvPr>
          <p:cNvGrpSpPr/>
          <p:nvPr/>
        </p:nvGrpSpPr>
        <p:grpSpPr>
          <a:xfrm>
            <a:off x="9647550" y="2048610"/>
            <a:ext cx="477780" cy="1239489"/>
            <a:chOff x="203200" y="-1028440"/>
            <a:chExt cx="999318" cy="1963416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9294A2D-4916-55B8-7B4B-A810624DD4E7}"/>
                </a:ext>
              </a:extLst>
            </p:cNvPr>
            <p:cNvSpPr/>
            <p:nvPr/>
          </p:nvSpPr>
          <p:spPr>
            <a:xfrm>
              <a:off x="499659" y="-102844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4E22EBF5-4850-F6F5-B533-F29BA0ABE2B9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4BEC8FB7-BB16-13A2-CDAB-019F0E0BF746}"/>
              </a:ext>
            </a:extLst>
          </p:cNvPr>
          <p:cNvSpPr txBox="1"/>
          <p:nvPr/>
        </p:nvSpPr>
        <p:spPr>
          <a:xfrm>
            <a:off x="8114937" y="646341"/>
            <a:ext cx="387159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Montserrat Bold"/>
              </a:rPr>
              <a:t>HOW MUCH CAME IN?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Montserrat"/>
              </a:rPr>
              <a:t>Enter </a:t>
            </a:r>
            <a:r>
              <a:rPr lang="en-US" sz="2000" u="sng">
                <a:solidFill>
                  <a:srgbClr val="FFFFFF"/>
                </a:solidFill>
                <a:latin typeface="Montserrat Bold"/>
              </a:rPr>
              <a:t>INCOME</a:t>
            </a:r>
            <a:r>
              <a:rPr lang="en-US" sz="200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000">
                <a:solidFill>
                  <a:srgbClr val="FFFFFF"/>
                </a:solidFill>
                <a:latin typeface="Montserrat"/>
              </a:rPr>
              <a:t>here: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F21EC634-049F-7239-323F-3F90F8BC4FB3}"/>
              </a:ext>
            </a:extLst>
          </p:cNvPr>
          <p:cNvSpPr txBox="1"/>
          <p:nvPr/>
        </p:nvSpPr>
        <p:spPr>
          <a:xfrm>
            <a:off x="7962231" y="1331975"/>
            <a:ext cx="432619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9566" lvl="1" indent="-224783"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What sources of income do you have?</a:t>
            </a:r>
          </a:p>
          <a:p>
            <a:pPr marL="449566" lvl="1" indent="-224783"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Is it all direct deposit?</a:t>
            </a:r>
          </a:p>
          <a:p>
            <a:pPr marL="449566" lvl="1" indent="-224783"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Montserrat"/>
              </a:rPr>
              <a:t>Do you have receive income any other way?</a:t>
            </a:r>
          </a:p>
        </p:txBody>
      </p:sp>
      <p:pic>
        <p:nvPicPr>
          <p:cNvPr id="2" name="Picture 1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A4609669-4739-C6F6-CFBB-299283224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B5AA5F4D-90C4-4E61-45EB-829715716A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 rot="10800000">
            <a:off x="0" y="0"/>
            <a:ext cx="9999842" cy="685800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0632123A-5E77-5E83-1B0B-A2D9B1436432}"/>
              </a:ext>
            </a:extLst>
          </p:cNvPr>
          <p:cNvSpPr/>
          <p:nvPr/>
        </p:nvSpPr>
        <p:spPr>
          <a:xfrm>
            <a:off x="507261" y="523199"/>
            <a:ext cx="11177478" cy="5431096"/>
          </a:xfrm>
          <a:custGeom>
            <a:avLst/>
            <a:gdLst/>
            <a:ahLst/>
            <a:cxnLst/>
            <a:rect l="l" t="t" r="r" b="b"/>
            <a:pathLst>
              <a:path w="17460021" h="8830882">
                <a:moveTo>
                  <a:pt x="0" y="0"/>
                </a:moveTo>
                <a:lnTo>
                  <a:pt x="17460020" y="0"/>
                </a:lnTo>
                <a:lnTo>
                  <a:pt x="17460020" y="8830883"/>
                </a:lnTo>
                <a:lnTo>
                  <a:pt x="0" y="8830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435856BD-F6EB-5F0D-35FC-61973D442A59}"/>
              </a:ext>
            </a:extLst>
          </p:cNvPr>
          <p:cNvGrpSpPr/>
          <p:nvPr/>
        </p:nvGrpSpPr>
        <p:grpSpPr>
          <a:xfrm>
            <a:off x="881276" y="62084"/>
            <a:ext cx="5214724" cy="2219298"/>
            <a:chOff x="0" y="0"/>
            <a:chExt cx="1517494" cy="658727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905236E-7C62-9C5B-43EE-93F319C810CA}"/>
                </a:ext>
              </a:extLst>
            </p:cNvPr>
            <p:cNvSpPr/>
            <p:nvPr/>
          </p:nvSpPr>
          <p:spPr>
            <a:xfrm>
              <a:off x="0" y="0"/>
              <a:ext cx="1517494" cy="658727"/>
            </a:xfrm>
            <a:custGeom>
              <a:avLst/>
              <a:gdLst/>
              <a:ahLst/>
              <a:cxnLst/>
              <a:rect l="l" t="t" r="r" b="b"/>
              <a:pathLst>
                <a:path w="1517494" h="658727">
                  <a:moveTo>
                    <a:pt x="68528" y="0"/>
                  </a:moveTo>
                  <a:lnTo>
                    <a:pt x="1448966" y="0"/>
                  </a:lnTo>
                  <a:cubicBezTo>
                    <a:pt x="1467141" y="0"/>
                    <a:pt x="1484571" y="7220"/>
                    <a:pt x="1497422" y="20071"/>
                  </a:cubicBezTo>
                  <a:cubicBezTo>
                    <a:pt x="1510274" y="32923"/>
                    <a:pt x="1517494" y="50353"/>
                    <a:pt x="1517494" y="68528"/>
                  </a:cubicBezTo>
                  <a:lnTo>
                    <a:pt x="1517494" y="590199"/>
                  </a:lnTo>
                  <a:cubicBezTo>
                    <a:pt x="1517494" y="628046"/>
                    <a:pt x="1486813" y="658727"/>
                    <a:pt x="1448966" y="658727"/>
                  </a:cubicBezTo>
                  <a:lnTo>
                    <a:pt x="68528" y="658727"/>
                  </a:lnTo>
                  <a:cubicBezTo>
                    <a:pt x="30681" y="658727"/>
                    <a:pt x="0" y="628046"/>
                    <a:pt x="0" y="590199"/>
                  </a:cubicBezTo>
                  <a:lnTo>
                    <a:pt x="0" y="68528"/>
                  </a:lnTo>
                  <a:cubicBezTo>
                    <a:pt x="0" y="30681"/>
                    <a:pt x="30681" y="0"/>
                    <a:pt x="68528" y="0"/>
                  </a:cubicBez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2126C8D-1D70-88AE-00B0-4B677F286BAD}"/>
                </a:ext>
              </a:extLst>
            </p:cNvPr>
            <p:cNvSpPr txBox="1"/>
            <p:nvPr/>
          </p:nvSpPr>
          <p:spPr>
            <a:xfrm>
              <a:off x="0" y="-19050"/>
              <a:ext cx="1517494" cy="677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D15845C8-0E67-17B1-BD26-D9BCA48F3D88}"/>
              </a:ext>
            </a:extLst>
          </p:cNvPr>
          <p:cNvGrpSpPr/>
          <p:nvPr/>
        </p:nvGrpSpPr>
        <p:grpSpPr>
          <a:xfrm>
            <a:off x="493642" y="2702992"/>
            <a:ext cx="5149776" cy="3251303"/>
            <a:chOff x="0" y="0"/>
            <a:chExt cx="751149" cy="128884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BEC0DDD2-E759-6575-3EE1-2ABF8E047555}"/>
                </a:ext>
              </a:extLst>
            </p:cNvPr>
            <p:cNvSpPr/>
            <p:nvPr/>
          </p:nvSpPr>
          <p:spPr>
            <a:xfrm>
              <a:off x="0" y="0"/>
              <a:ext cx="751149" cy="1288848"/>
            </a:xfrm>
            <a:custGeom>
              <a:avLst/>
              <a:gdLst/>
              <a:ahLst/>
              <a:cxnLst/>
              <a:rect l="l" t="t" r="r" b="b"/>
              <a:pathLst>
                <a:path w="751149" h="1288848">
                  <a:moveTo>
                    <a:pt x="0" y="0"/>
                  </a:moveTo>
                  <a:lnTo>
                    <a:pt x="751149" y="0"/>
                  </a:lnTo>
                  <a:lnTo>
                    <a:pt x="751149" y="1288848"/>
                  </a:lnTo>
                  <a:lnTo>
                    <a:pt x="0" y="1288848"/>
                  </a:lnTo>
                  <a:close/>
                </a:path>
              </a:pathLst>
            </a:custGeom>
            <a:solidFill>
              <a:srgbClr val="FFFF00">
                <a:alpha val="4196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2A440F9F-A48A-6AD7-4187-31BC904E9C7D}"/>
                </a:ext>
              </a:extLst>
            </p:cNvPr>
            <p:cNvSpPr txBox="1"/>
            <p:nvPr/>
          </p:nvSpPr>
          <p:spPr>
            <a:xfrm>
              <a:off x="0" y="-19050"/>
              <a:ext cx="751149" cy="1307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01E66A51-9944-9471-3832-D4E156D50D8A}"/>
              </a:ext>
            </a:extLst>
          </p:cNvPr>
          <p:cNvGrpSpPr/>
          <p:nvPr/>
        </p:nvGrpSpPr>
        <p:grpSpPr>
          <a:xfrm>
            <a:off x="2175332" y="2058755"/>
            <a:ext cx="477780" cy="1239489"/>
            <a:chOff x="203200" y="-1028440"/>
            <a:chExt cx="999318" cy="1963416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9294A2D-4916-55B8-7B4B-A810624DD4E7}"/>
                </a:ext>
              </a:extLst>
            </p:cNvPr>
            <p:cNvSpPr/>
            <p:nvPr/>
          </p:nvSpPr>
          <p:spPr>
            <a:xfrm>
              <a:off x="499659" y="-102844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4E22EBF5-4850-F6F5-B533-F29BA0ABE2B9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4BEC8FB7-BB16-13A2-CDAB-019F0E0BF746}"/>
              </a:ext>
            </a:extLst>
          </p:cNvPr>
          <p:cNvSpPr txBox="1"/>
          <p:nvPr/>
        </p:nvSpPr>
        <p:spPr>
          <a:xfrm>
            <a:off x="1631010" y="255475"/>
            <a:ext cx="387159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Montserrat Bold"/>
              </a:rPr>
              <a:t>HOW MUCH DO YOU OWE?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Montserrat"/>
              </a:rPr>
              <a:t>Enter </a:t>
            </a:r>
            <a:r>
              <a:rPr lang="en-US" sz="2000" u="sng">
                <a:solidFill>
                  <a:srgbClr val="FFFFFF"/>
                </a:solidFill>
                <a:latin typeface="Montserrat Bold"/>
              </a:rPr>
              <a:t>DEBT</a:t>
            </a:r>
            <a:r>
              <a:rPr lang="en-US" sz="200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000">
                <a:solidFill>
                  <a:srgbClr val="FFFFFF"/>
                </a:solidFill>
                <a:latin typeface="Montserrat"/>
              </a:rPr>
              <a:t>here: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F21EC634-049F-7239-323F-3F90F8BC4FB3}"/>
              </a:ext>
            </a:extLst>
          </p:cNvPr>
          <p:cNvSpPr txBox="1"/>
          <p:nvPr/>
        </p:nvSpPr>
        <p:spPr>
          <a:xfrm>
            <a:off x="1068283" y="1043633"/>
            <a:ext cx="521472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Monthly debt payments? 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Total debt balances? 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Minimum monthly payment amounts?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Interest rate on each debt?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B5E90D8D-9A24-B776-0F2E-8E8238A58AB7}"/>
              </a:ext>
            </a:extLst>
          </p:cNvPr>
          <p:cNvGrpSpPr/>
          <p:nvPr/>
        </p:nvGrpSpPr>
        <p:grpSpPr>
          <a:xfrm>
            <a:off x="4280453" y="2053011"/>
            <a:ext cx="477780" cy="1239489"/>
            <a:chOff x="203200" y="-1028440"/>
            <a:chExt cx="999318" cy="1963416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C7F2DC26-EAFC-CFE1-898C-C31E80F4225F}"/>
                </a:ext>
              </a:extLst>
            </p:cNvPr>
            <p:cNvSpPr/>
            <p:nvPr/>
          </p:nvSpPr>
          <p:spPr>
            <a:xfrm>
              <a:off x="499659" y="-102844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2AEF1BD5-0FA7-76E4-5EA8-68524720EC9C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7" name="Picture 6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DD8B893C-E61D-CC8E-0F6E-130725D1E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D7FAFBF5-7B54-79DD-3F1D-163C9EFDAE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 rot="10800000">
            <a:off x="0" y="0"/>
            <a:ext cx="9999842" cy="6858000"/>
          </a:xfrm>
          <a:prstGeom prst="rect">
            <a:avLst/>
          </a:prstGeom>
        </p:spPr>
      </p:pic>
      <p:grpSp>
        <p:nvGrpSpPr>
          <p:cNvPr id="15" name="Group 9">
            <a:extLst>
              <a:ext uri="{FF2B5EF4-FFF2-40B4-BE49-F238E27FC236}">
                <a16:creationId xmlns:a16="http://schemas.microsoft.com/office/drawing/2014/main" id="{01E66A51-9944-9471-3832-D4E156D50D8A}"/>
              </a:ext>
            </a:extLst>
          </p:cNvPr>
          <p:cNvGrpSpPr/>
          <p:nvPr/>
        </p:nvGrpSpPr>
        <p:grpSpPr>
          <a:xfrm>
            <a:off x="2175332" y="2058755"/>
            <a:ext cx="477780" cy="1239489"/>
            <a:chOff x="203200" y="-1028440"/>
            <a:chExt cx="999318" cy="1963416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9294A2D-4916-55B8-7B4B-A810624DD4E7}"/>
                </a:ext>
              </a:extLst>
            </p:cNvPr>
            <p:cNvSpPr/>
            <p:nvPr/>
          </p:nvSpPr>
          <p:spPr>
            <a:xfrm>
              <a:off x="499659" y="-102844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4E22EBF5-4850-F6F5-B533-F29BA0ABE2B9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B5E90D8D-9A24-B776-0F2E-8E8238A58AB7}"/>
              </a:ext>
            </a:extLst>
          </p:cNvPr>
          <p:cNvGrpSpPr/>
          <p:nvPr/>
        </p:nvGrpSpPr>
        <p:grpSpPr>
          <a:xfrm>
            <a:off x="4280453" y="2053011"/>
            <a:ext cx="477780" cy="1239489"/>
            <a:chOff x="203200" y="-1028440"/>
            <a:chExt cx="999318" cy="1963416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C7F2DC26-EAFC-CFE1-898C-C31E80F4225F}"/>
                </a:ext>
              </a:extLst>
            </p:cNvPr>
            <p:cNvSpPr/>
            <p:nvPr/>
          </p:nvSpPr>
          <p:spPr>
            <a:xfrm>
              <a:off x="499659" y="-102844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2AEF1BD5-0FA7-76E4-5EA8-68524720EC9C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2">
            <a:extLst>
              <a:ext uri="{FF2B5EF4-FFF2-40B4-BE49-F238E27FC236}">
                <a16:creationId xmlns:a16="http://schemas.microsoft.com/office/drawing/2014/main" id="{15A5B530-B467-E5B9-7E0D-057F947C80A0}"/>
              </a:ext>
            </a:extLst>
          </p:cNvPr>
          <p:cNvSpPr/>
          <p:nvPr/>
        </p:nvSpPr>
        <p:spPr>
          <a:xfrm>
            <a:off x="766618" y="871028"/>
            <a:ext cx="10905978" cy="4943339"/>
          </a:xfrm>
          <a:custGeom>
            <a:avLst/>
            <a:gdLst/>
            <a:ahLst/>
            <a:cxnLst/>
            <a:rect l="l" t="t" r="r" b="b"/>
            <a:pathLst>
              <a:path w="17146213" h="8663160">
                <a:moveTo>
                  <a:pt x="0" y="0"/>
                </a:moveTo>
                <a:lnTo>
                  <a:pt x="17146214" y="0"/>
                </a:lnTo>
                <a:lnTo>
                  <a:pt x="17146214" y="8663160"/>
                </a:lnTo>
                <a:lnTo>
                  <a:pt x="0" y="8663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D15845C8-0E67-17B1-BD26-D9BCA48F3D88}"/>
              </a:ext>
            </a:extLst>
          </p:cNvPr>
          <p:cNvGrpSpPr/>
          <p:nvPr/>
        </p:nvGrpSpPr>
        <p:grpSpPr>
          <a:xfrm>
            <a:off x="5763739" y="3204408"/>
            <a:ext cx="3846605" cy="2587757"/>
            <a:chOff x="0" y="0"/>
            <a:chExt cx="751149" cy="128884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BEC0DDD2-E759-6575-3EE1-2ABF8E047555}"/>
                </a:ext>
              </a:extLst>
            </p:cNvPr>
            <p:cNvSpPr/>
            <p:nvPr/>
          </p:nvSpPr>
          <p:spPr>
            <a:xfrm>
              <a:off x="0" y="0"/>
              <a:ext cx="751149" cy="1288848"/>
            </a:xfrm>
            <a:custGeom>
              <a:avLst/>
              <a:gdLst/>
              <a:ahLst/>
              <a:cxnLst/>
              <a:rect l="l" t="t" r="r" b="b"/>
              <a:pathLst>
                <a:path w="751149" h="1288848">
                  <a:moveTo>
                    <a:pt x="0" y="0"/>
                  </a:moveTo>
                  <a:lnTo>
                    <a:pt x="751149" y="0"/>
                  </a:lnTo>
                  <a:lnTo>
                    <a:pt x="751149" y="1288848"/>
                  </a:lnTo>
                  <a:lnTo>
                    <a:pt x="0" y="1288848"/>
                  </a:lnTo>
                  <a:close/>
                </a:path>
              </a:pathLst>
            </a:custGeom>
            <a:solidFill>
              <a:srgbClr val="FFFF00">
                <a:alpha val="4196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2A440F9F-A48A-6AD7-4187-31BC904E9C7D}"/>
                </a:ext>
              </a:extLst>
            </p:cNvPr>
            <p:cNvSpPr txBox="1"/>
            <p:nvPr/>
          </p:nvSpPr>
          <p:spPr>
            <a:xfrm>
              <a:off x="0" y="-19050"/>
              <a:ext cx="751149" cy="1307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435856BD-F6EB-5F0D-35FC-61973D442A59}"/>
              </a:ext>
            </a:extLst>
          </p:cNvPr>
          <p:cNvGrpSpPr/>
          <p:nvPr/>
        </p:nvGrpSpPr>
        <p:grpSpPr>
          <a:xfrm>
            <a:off x="5132595" y="-931330"/>
            <a:ext cx="5401730" cy="3240834"/>
            <a:chOff x="0" y="-19050"/>
            <a:chExt cx="1571913" cy="961937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905236E-7C62-9C5B-43EE-93F319C810CA}"/>
                </a:ext>
              </a:extLst>
            </p:cNvPr>
            <p:cNvSpPr/>
            <p:nvPr/>
          </p:nvSpPr>
          <p:spPr>
            <a:xfrm>
              <a:off x="54419" y="284160"/>
              <a:ext cx="1517494" cy="658727"/>
            </a:xfrm>
            <a:custGeom>
              <a:avLst/>
              <a:gdLst/>
              <a:ahLst/>
              <a:cxnLst/>
              <a:rect l="l" t="t" r="r" b="b"/>
              <a:pathLst>
                <a:path w="1517494" h="658727">
                  <a:moveTo>
                    <a:pt x="68528" y="0"/>
                  </a:moveTo>
                  <a:lnTo>
                    <a:pt x="1448966" y="0"/>
                  </a:lnTo>
                  <a:cubicBezTo>
                    <a:pt x="1467141" y="0"/>
                    <a:pt x="1484571" y="7220"/>
                    <a:pt x="1497422" y="20071"/>
                  </a:cubicBezTo>
                  <a:cubicBezTo>
                    <a:pt x="1510274" y="32923"/>
                    <a:pt x="1517494" y="50353"/>
                    <a:pt x="1517494" y="68528"/>
                  </a:cubicBezTo>
                  <a:lnTo>
                    <a:pt x="1517494" y="590199"/>
                  </a:lnTo>
                  <a:cubicBezTo>
                    <a:pt x="1517494" y="628046"/>
                    <a:pt x="1486813" y="658727"/>
                    <a:pt x="1448966" y="658727"/>
                  </a:cubicBezTo>
                  <a:lnTo>
                    <a:pt x="68528" y="658727"/>
                  </a:lnTo>
                  <a:cubicBezTo>
                    <a:pt x="30681" y="658727"/>
                    <a:pt x="0" y="628046"/>
                    <a:pt x="0" y="590199"/>
                  </a:cubicBezTo>
                  <a:lnTo>
                    <a:pt x="0" y="68528"/>
                  </a:lnTo>
                  <a:cubicBezTo>
                    <a:pt x="0" y="30681"/>
                    <a:pt x="30681" y="0"/>
                    <a:pt x="68528" y="0"/>
                  </a:cubicBez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2126C8D-1D70-88AE-00B0-4B677F286BAD}"/>
                </a:ext>
              </a:extLst>
            </p:cNvPr>
            <p:cNvSpPr txBox="1"/>
            <p:nvPr/>
          </p:nvSpPr>
          <p:spPr>
            <a:xfrm>
              <a:off x="0" y="-19050"/>
              <a:ext cx="1517494" cy="677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F21EC634-049F-7239-323F-3F90F8BC4FB3}"/>
              </a:ext>
            </a:extLst>
          </p:cNvPr>
          <p:cNvSpPr txBox="1"/>
          <p:nvPr/>
        </p:nvSpPr>
        <p:spPr>
          <a:xfrm>
            <a:off x="5477413" y="1051568"/>
            <a:ext cx="521472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How do you spend money?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Monthly bills &amp; obligations?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How much did you spend? 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How much did you save? 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4BEC8FB7-BB16-13A2-CDAB-019F0E0BF746}"/>
              </a:ext>
            </a:extLst>
          </p:cNvPr>
          <p:cNvSpPr txBox="1"/>
          <p:nvPr/>
        </p:nvSpPr>
        <p:spPr>
          <a:xfrm>
            <a:off x="5763739" y="233816"/>
            <a:ext cx="428399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Montserrat Bold"/>
              </a:rPr>
              <a:t>HOW MUCH WENT OUT?</a:t>
            </a:r>
          </a:p>
          <a:p>
            <a:pPr algn="ctr"/>
            <a:r>
              <a:rPr lang="en-US" sz="2000" b="1">
                <a:solidFill>
                  <a:srgbClr val="FFFFFF"/>
                </a:solidFill>
                <a:latin typeface="Montserrat"/>
              </a:rPr>
              <a:t>BILLS, SPENDING, &amp; SAVINGS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514E1D68-EEEB-A059-C5AA-F9626437EC4D}"/>
              </a:ext>
            </a:extLst>
          </p:cNvPr>
          <p:cNvGrpSpPr/>
          <p:nvPr/>
        </p:nvGrpSpPr>
        <p:grpSpPr>
          <a:xfrm>
            <a:off x="6527313" y="1968149"/>
            <a:ext cx="462872" cy="886616"/>
            <a:chOff x="0" y="0"/>
            <a:chExt cx="702859" cy="1036576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1E64273-389F-2ACA-4ED8-CF3684FB7A21}"/>
                </a:ext>
              </a:extLst>
            </p:cNvPr>
            <p:cNvSpPr/>
            <p:nvPr/>
          </p:nvSpPr>
          <p:spPr>
            <a:xfrm>
              <a:off x="0" y="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7C5CB82D-BF53-2052-0CAB-296BD653CE7A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id="{A4F37786-1069-248E-09BB-BE75419C8316}"/>
              </a:ext>
            </a:extLst>
          </p:cNvPr>
          <p:cNvGrpSpPr/>
          <p:nvPr/>
        </p:nvGrpSpPr>
        <p:grpSpPr>
          <a:xfrm>
            <a:off x="8336202" y="1968518"/>
            <a:ext cx="462872" cy="886616"/>
            <a:chOff x="0" y="0"/>
            <a:chExt cx="702859" cy="1036576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114EC60-9C56-ED2F-7B05-D8F09EF0A728}"/>
                </a:ext>
              </a:extLst>
            </p:cNvPr>
            <p:cNvSpPr/>
            <p:nvPr/>
          </p:nvSpPr>
          <p:spPr>
            <a:xfrm>
              <a:off x="0" y="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CFDAE9E5-413C-CAB9-8BF0-AE8934B5FAD8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2" name="Picture 1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F98547E2-CDB2-E6AF-9D54-A8B199CA8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711D40C6-C0F6-A8C0-012F-B3FD16BD91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 rot="10800000">
            <a:off x="0" y="0"/>
            <a:ext cx="9999842" cy="68580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6DF3CEF3-4738-3636-8DCF-2CED5B70044F}"/>
              </a:ext>
            </a:extLst>
          </p:cNvPr>
          <p:cNvSpPr/>
          <p:nvPr/>
        </p:nvSpPr>
        <p:spPr>
          <a:xfrm>
            <a:off x="248412" y="239224"/>
            <a:ext cx="11695176" cy="5586984"/>
          </a:xfrm>
          <a:custGeom>
            <a:avLst/>
            <a:gdLst/>
            <a:ahLst/>
            <a:cxnLst/>
            <a:rect l="l" t="t" r="r" b="b"/>
            <a:pathLst>
              <a:path w="17800808" h="9606063">
                <a:moveTo>
                  <a:pt x="0" y="0"/>
                </a:moveTo>
                <a:lnTo>
                  <a:pt x="17800808" y="0"/>
                </a:lnTo>
                <a:lnTo>
                  <a:pt x="17800808" y="9606063"/>
                </a:lnTo>
                <a:lnTo>
                  <a:pt x="0" y="9606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D15845C8-0E67-17B1-BD26-D9BCA48F3D88}"/>
              </a:ext>
            </a:extLst>
          </p:cNvPr>
          <p:cNvGrpSpPr/>
          <p:nvPr/>
        </p:nvGrpSpPr>
        <p:grpSpPr>
          <a:xfrm>
            <a:off x="1965959" y="1520800"/>
            <a:ext cx="9537191" cy="271267"/>
            <a:chOff x="0" y="0"/>
            <a:chExt cx="751149" cy="128884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BEC0DDD2-E759-6575-3EE1-2ABF8E047555}"/>
                </a:ext>
              </a:extLst>
            </p:cNvPr>
            <p:cNvSpPr/>
            <p:nvPr/>
          </p:nvSpPr>
          <p:spPr>
            <a:xfrm>
              <a:off x="0" y="0"/>
              <a:ext cx="751149" cy="1288848"/>
            </a:xfrm>
            <a:custGeom>
              <a:avLst/>
              <a:gdLst/>
              <a:ahLst/>
              <a:cxnLst/>
              <a:rect l="l" t="t" r="r" b="b"/>
              <a:pathLst>
                <a:path w="751149" h="1288848">
                  <a:moveTo>
                    <a:pt x="0" y="0"/>
                  </a:moveTo>
                  <a:lnTo>
                    <a:pt x="751149" y="0"/>
                  </a:lnTo>
                  <a:lnTo>
                    <a:pt x="751149" y="1288848"/>
                  </a:lnTo>
                  <a:lnTo>
                    <a:pt x="0" y="1288848"/>
                  </a:lnTo>
                  <a:close/>
                </a:path>
              </a:pathLst>
            </a:custGeom>
            <a:solidFill>
              <a:srgbClr val="FFFF00">
                <a:alpha val="4196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2A440F9F-A48A-6AD7-4187-31BC904E9C7D}"/>
                </a:ext>
              </a:extLst>
            </p:cNvPr>
            <p:cNvSpPr txBox="1"/>
            <p:nvPr/>
          </p:nvSpPr>
          <p:spPr>
            <a:xfrm>
              <a:off x="0" y="-19050"/>
              <a:ext cx="751149" cy="1307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435856BD-F6EB-5F0D-35FC-61973D442A59}"/>
              </a:ext>
            </a:extLst>
          </p:cNvPr>
          <p:cNvGrpSpPr/>
          <p:nvPr/>
        </p:nvGrpSpPr>
        <p:grpSpPr>
          <a:xfrm>
            <a:off x="5286183" y="1615272"/>
            <a:ext cx="5401730" cy="2653346"/>
            <a:chOff x="0" y="-19050"/>
            <a:chExt cx="1571913" cy="961937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905236E-7C62-9C5B-43EE-93F319C810CA}"/>
                </a:ext>
              </a:extLst>
            </p:cNvPr>
            <p:cNvSpPr/>
            <p:nvPr/>
          </p:nvSpPr>
          <p:spPr>
            <a:xfrm>
              <a:off x="54419" y="284160"/>
              <a:ext cx="1517494" cy="658727"/>
            </a:xfrm>
            <a:custGeom>
              <a:avLst/>
              <a:gdLst/>
              <a:ahLst/>
              <a:cxnLst/>
              <a:rect l="l" t="t" r="r" b="b"/>
              <a:pathLst>
                <a:path w="1517494" h="658727">
                  <a:moveTo>
                    <a:pt x="68528" y="0"/>
                  </a:moveTo>
                  <a:lnTo>
                    <a:pt x="1448966" y="0"/>
                  </a:lnTo>
                  <a:cubicBezTo>
                    <a:pt x="1467141" y="0"/>
                    <a:pt x="1484571" y="7220"/>
                    <a:pt x="1497422" y="20071"/>
                  </a:cubicBezTo>
                  <a:cubicBezTo>
                    <a:pt x="1510274" y="32923"/>
                    <a:pt x="1517494" y="50353"/>
                    <a:pt x="1517494" y="68528"/>
                  </a:cubicBezTo>
                  <a:lnTo>
                    <a:pt x="1517494" y="590199"/>
                  </a:lnTo>
                  <a:cubicBezTo>
                    <a:pt x="1517494" y="628046"/>
                    <a:pt x="1486813" y="658727"/>
                    <a:pt x="1448966" y="658727"/>
                  </a:cubicBezTo>
                  <a:lnTo>
                    <a:pt x="68528" y="658727"/>
                  </a:lnTo>
                  <a:cubicBezTo>
                    <a:pt x="30681" y="658727"/>
                    <a:pt x="0" y="628046"/>
                    <a:pt x="0" y="590199"/>
                  </a:cubicBezTo>
                  <a:lnTo>
                    <a:pt x="0" y="68528"/>
                  </a:lnTo>
                  <a:cubicBezTo>
                    <a:pt x="0" y="30681"/>
                    <a:pt x="30681" y="0"/>
                    <a:pt x="68528" y="0"/>
                  </a:cubicBez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2126C8D-1D70-88AE-00B0-4B677F286BAD}"/>
                </a:ext>
              </a:extLst>
            </p:cNvPr>
            <p:cNvSpPr txBox="1"/>
            <p:nvPr/>
          </p:nvSpPr>
          <p:spPr>
            <a:xfrm>
              <a:off x="0" y="-19050"/>
              <a:ext cx="1517494" cy="677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7C5CB82D-BF53-2052-0CAB-296BD653CE7A}"/>
              </a:ext>
            </a:extLst>
          </p:cNvPr>
          <p:cNvSpPr txBox="1"/>
          <p:nvPr/>
        </p:nvSpPr>
        <p:spPr>
          <a:xfrm>
            <a:off x="6405502" y="2533941"/>
            <a:ext cx="195235" cy="81600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F21EC634-049F-7239-323F-3F90F8BC4FB3}"/>
              </a:ext>
            </a:extLst>
          </p:cNvPr>
          <p:cNvSpPr txBox="1"/>
          <p:nvPr/>
        </p:nvSpPr>
        <p:spPr>
          <a:xfrm>
            <a:off x="5534595" y="3234457"/>
            <a:ext cx="521472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How much money do you give away?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How much is donated to charity?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How can you increase your generosity?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10C6A35D-0885-3A04-6FA4-7DF57AF54A34}"/>
              </a:ext>
            </a:extLst>
          </p:cNvPr>
          <p:cNvGrpSpPr/>
          <p:nvPr/>
        </p:nvGrpSpPr>
        <p:grpSpPr>
          <a:xfrm rot="10800000">
            <a:off x="6483429" y="1815687"/>
            <a:ext cx="462872" cy="886616"/>
            <a:chOff x="0" y="0"/>
            <a:chExt cx="702859" cy="1036576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75B6A40D-E1EF-CB53-68AB-B0B0D932C615}"/>
                </a:ext>
              </a:extLst>
            </p:cNvPr>
            <p:cNvSpPr/>
            <p:nvPr/>
          </p:nvSpPr>
          <p:spPr>
            <a:xfrm>
              <a:off x="0" y="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1A3E6B22-416D-3F3A-5779-7D70268FBD20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4BEC8FB7-BB16-13A2-CDAB-019F0E0BF746}"/>
              </a:ext>
            </a:extLst>
          </p:cNvPr>
          <p:cNvSpPr txBox="1"/>
          <p:nvPr/>
        </p:nvSpPr>
        <p:spPr>
          <a:xfrm>
            <a:off x="5938553" y="2545835"/>
            <a:ext cx="428399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Montserrat Bold"/>
              </a:rPr>
              <a:t>HOW MUCH DO YOU GIVE?</a:t>
            </a:r>
          </a:p>
          <a:p>
            <a:pPr algn="ctr"/>
            <a:r>
              <a:rPr lang="en-US" sz="1600" b="1" i="1">
                <a:solidFill>
                  <a:srgbClr val="FFFFFF"/>
                </a:solidFill>
                <a:latin typeface="Montserrat"/>
              </a:rPr>
              <a:t>Generosity Changes Everything!</a:t>
            </a:r>
          </a:p>
        </p:txBody>
      </p:sp>
      <p:pic>
        <p:nvPicPr>
          <p:cNvPr id="2" name="Picture 1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0E563297-C96F-1EA5-7D54-D8C5C78B2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DD71D927-39BD-C745-9FFE-0EF281D8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 rot="10800000">
            <a:off x="0" y="0"/>
            <a:ext cx="9999842" cy="68580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6DF3CEF3-4738-3636-8DCF-2CED5B70044F}"/>
              </a:ext>
            </a:extLst>
          </p:cNvPr>
          <p:cNvSpPr/>
          <p:nvPr/>
        </p:nvSpPr>
        <p:spPr>
          <a:xfrm>
            <a:off x="192024" y="292608"/>
            <a:ext cx="11695176" cy="5586984"/>
          </a:xfrm>
          <a:custGeom>
            <a:avLst/>
            <a:gdLst/>
            <a:ahLst/>
            <a:cxnLst/>
            <a:rect l="l" t="t" r="r" b="b"/>
            <a:pathLst>
              <a:path w="17800808" h="9606063">
                <a:moveTo>
                  <a:pt x="0" y="0"/>
                </a:moveTo>
                <a:lnTo>
                  <a:pt x="17800808" y="0"/>
                </a:lnTo>
                <a:lnTo>
                  <a:pt x="17800808" y="9606063"/>
                </a:lnTo>
                <a:lnTo>
                  <a:pt x="0" y="9606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D15845C8-0E67-17B1-BD26-D9BCA48F3D88}"/>
              </a:ext>
            </a:extLst>
          </p:cNvPr>
          <p:cNvGrpSpPr/>
          <p:nvPr/>
        </p:nvGrpSpPr>
        <p:grpSpPr>
          <a:xfrm>
            <a:off x="5550408" y="2068159"/>
            <a:ext cx="3881830" cy="1368691"/>
            <a:chOff x="0" y="0"/>
            <a:chExt cx="751149" cy="128884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BEC0DDD2-E759-6575-3EE1-2ABF8E047555}"/>
                </a:ext>
              </a:extLst>
            </p:cNvPr>
            <p:cNvSpPr/>
            <p:nvPr/>
          </p:nvSpPr>
          <p:spPr>
            <a:xfrm>
              <a:off x="0" y="0"/>
              <a:ext cx="751149" cy="1288848"/>
            </a:xfrm>
            <a:custGeom>
              <a:avLst/>
              <a:gdLst/>
              <a:ahLst/>
              <a:cxnLst/>
              <a:rect l="l" t="t" r="r" b="b"/>
              <a:pathLst>
                <a:path w="751149" h="1288848">
                  <a:moveTo>
                    <a:pt x="0" y="0"/>
                  </a:moveTo>
                  <a:lnTo>
                    <a:pt x="751149" y="0"/>
                  </a:lnTo>
                  <a:lnTo>
                    <a:pt x="751149" y="1288848"/>
                  </a:lnTo>
                  <a:lnTo>
                    <a:pt x="0" y="1288848"/>
                  </a:lnTo>
                  <a:close/>
                </a:path>
              </a:pathLst>
            </a:custGeom>
            <a:solidFill>
              <a:srgbClr val="FFFF00">
                <a:alpha val="4196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2A440F9F-A48A-6AD7-4187-31BC904E9C7D}"/>
                </a:ext>
              </a:extLst>
            </p:cNvPr>
            <p:cNvSpPr txBox="1"/>
            <p:nvPr/>
          </p:nvSpPr>
          <p:spPr>
            <a:xfrm>
              <a:off x="0" y="-19050"/>
              <a:ext cx="751149" cy="1307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435856BD-F6EB-5F0D-35FC-61973D442A59}"/>
              </a:ext>
            </a:extLst>
          </p:cNvPr>
          <p:cNvGrpSpPr/>
          <p:nvPr/>
        </p:nvGrpSpPr>
        <p:grpSpPr>
          <a:xfrm>
            <a:off x="5247558" y="-436968"/>
            <a:ext cx="4454652" cy="1998695"/>
            <a:chOff x="0" y="-19050"/>
            <a:chExt cx="1571913" cy="961937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905236E-7C62-9C5B-43EE-93F319C810CA}"/>
                </a:ext>
              </a:extLst>
            </p:cNvPr>
            <p:cNvSpPr/>
            <p:nvPr/>
          </p:nvSpPr>
          <p:spPr>
            <a:xfrm>
              <a:off x="54419" y="284160"/>
              <a:ext cx="1517494" cy="658727"/>
            </a:xfrm>
            <a:custGeom>
              <a:avLst/>
              <a:gdLst/>
              <a:ahLst/>
              <a:cxnLst/>
              <a:rect l="l" t="t" r="r" b="b"/>
              <a:pathLst>
                <a:path w="1517494" h="658727">
                  <a:moveTo>
                    <a:pt x="68528" y="0"/>
                  </a:moveTo>
                  <a:lnTo>
                    <a:pt x="1448966" y="0"/>
                  </a:lnTo>
                  <a:cubicBezTo>
                    <a:pt x="1467141" y="0"/>
                    <a:pt x="1484571" y="7220"/>
                    <a:pt x="1497422" y="20071"/>
                  </a:cubicBezTo>
                  <a:cubicBezTo>
                    <a:pt x="1510274" y="32923"/>
                    <a:pt x="1517494" y="50353"/>
                    <a:pt x="1517494" y="68528"/>
                  </a:cubicBezTo>
                  <a:lnTo>
                    <a:pt x="1517494" y="590199"/>
                  </a:lnTo>
                  <a:cubicBezTo>
                    <a:pt x="1517494" y="628046"/>
                    <a:pt x="1486813" y="658727"/>
                    <a:pt x="1448966" y="658727"/>
                  </a:cubicBezTo>
                  <a:lnTo>
                    <a:pt x="68528" y="658727"/>
                  </a:lnTo>
                  <a:cubicBezTo>
                    <a:pt x="30681" y="658727"/>
                    <a:pt x="0" y="628046"/>
                    <a:pt x="0" y="590199"/>
                  </a:cubicBezTo>
                  <a:lnTo>
                    <a:pt x="0" y="68528"/>
                  </a:lnTo>
                  <a:cubicBezTo>
                    <a:pt x="0" y="30681"/>
                    <a:pt x="30681" y="0"/>
                    <a:pt x="68528" y="0"/>
                  </a:cubicBez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2126C8D-1D70-88AE-00B0-4B677F286BAD}"/>
                </a:ext>
              </a:extLst>
            </p:cNvPr>
            <p:cNvSpPr txBox="1"/>
            <p:nvPr/>
          </p:nvSpPr>
          <p:spPr>
            <a:xfrm>
              <a:off x="0" y="-19050"/>
              <a:ext cx="1517494" cy="677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F21EC634-049F-7239-323F-3F90F8BC4FB3}"/>
              </a:ext>
            </a:extLst>
          </p:cNvPr>
          <p:cNvSpPr txBox="1"/>
          <p:nvPr/>
        </p:nvSpPr>
        <p:spPr>
          <a:xfrm>
            <a:off x="5614809" y="774072"/>
            <a:ext cx="521472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401 K would go in column 4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Money Market in column 3 &amp; 4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10C6A35D-0885-3A04-6FA4-7DF57AF54A34}"/>
              </a:ext>
            </a:extLst>
          </p:cNvPr>
          <p:cNvGrpSpPr/>
          <p:nvPr/>
        </p:nvGrpSpPr>
        <p:grpSpPr>
          <a:xfrm>
            <a:off x="6261909" y="1335855"/>
            <a:ext cx="462872" cy="886616"/>
            <a:chOff x="0" y="0"/>
            <a:chExt cx="702859" cy="1036576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75B6A40D-E1EF-CB53-68AB-B0B0D932C615}"/>
                </a:ext>
              </a:extLst>
            </p:cNvPr>
            <p:cNvSpPr/>
            <p:nvPr/>
          </p:nvSpPr>
          <p:spPr>
            <a:xfrm>
              <a:off x="0" y="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1A3E6B22-416D-3F3A-5779-7D70268FBD20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4BEC8FB7-BB16-13A2-CDAB-019F0E0BF746}"/>
              </a:ext>
            </a:extLst>
          </p:cNvPr>
          <p:cNvSpPr txBox="1"/>
          <p:nvPr/>
        </p:nvSpPr>
        <p:spPr>
          <a:xfrm>
            <a:off x="5456021" y="367807"/>
            <a:ext cx="42839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Montserrat Bold"/>
              </a:rPr>
              <a:t>HOW MUCH DO YOU SAVE?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48B73A78-BB45-0E13-51F0-9A29F9DA0E0F}"/>
              </a:ext>
            </a:extLst>
          </p:cNvPr>
          <p:cNvGrpSpPr/>
          <p:nvPr/>
        </p:nvGrpSpPr>
        <p:grpSpPr>
          <a:xfrm>
            <a:off x="8133381" y="1327149"/>
            <a:ext cx="462872" cy="886616"/>
            <a:chOff x="0" y="0"/>
            <a:chExt cx="702859" cy="1036576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6C2191A-4EBC-D3BF-5457-1B50D157D75D}"/>
                </a:ext>
              </a:extLst>
            </p:cNvPr>
            <p:cNvSpPr/>
            <p:nvPr/>
          </p:nvSpPr>
          <p:spPr>
            <a:xfrm>
              <a:off x="0" y="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8F66B502-290A-35F4-5490-BEA0244E1D7D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2" name="Picture 1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3B3A84E7-0D16-57E0-CD1B-6F9F8977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CDEBFE83-43E1-810B-B729-4E0D60EB10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 rot="10800000">
            <a:off x="0" y="0"/>
            <a:ext cx="9999842" cy="685800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CFF89BAC-8029-0B6C-1535-584433D19AB3}"/>
              </a:ext>
            </a:extLst>
          </p:cNvPr>
          <p:cNvSpPr/>
          <p:nvPr/>
        </p:nvSpPr>
        <p:spPr>
          <a:xfrm>
            <a:off x="365760" y="809191"/>
            <a:ext cx="11224874" cy="4957063"/>
          </a:xfrm>
          <a:custGeom>
            <a:avLst/>
            <a:gdLst/>
            <a:ahLst/>
            <a:cxnLst/>
            <a:rect l="l" t="t" r="r" b="b"/>
            <a:pathLst>
              <a:path w="17027943" h="8540550">
                <a:moveTo>
                  <a:pt x="0" y="0"/>
                </a:moveTo>
                <a:lnTo>
                  <a:pt x="17027944" y="0"/>
                </a:lnTo>
                <a:lnTo>
                  <a:pt x="17027944" y="8540550"/>
                </a:lnTo>
                <a:lnTo>
                  <a:pt x="0" y="8540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D15845C8-0E67-17B1-BD26-D9BCA48F3D88}"/>
              </a:ext>
            </a:extLst>
          </p:cNvPr>
          <p:cNvGrpSpPr/>
          <p:nvPr/>
        </p:nvGrpSpPr>
        <p:grpSpPr>
          <a:xfrm>
            <a:off x="1965960" y="3470765"/>
            <a:ext cx="9537191" cy="2219298"/>
            <a:chOff x="0" y="0"/>
            <a:chExt cx="751149" cy="128884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BEC0DDD2-E759-6575-3EE1-2ABF8E047555}"/>
                </a:ext>
              </a:extLst>
            </p:cNvPr>
            <p:cNvSpPr/>
            <p:nvPr/>
          </p:nvSpPr>
          <p:spPr>
            <a:xfrm>
              <a:off x="0" y="0"/>
              <a:ext cx="751149" cy="1288848"/>
            </a:xfrm>
            <a:custGeom>
              <a:avLst/>
              <a:gdLst/>
              <a:ahLst/>
              <a:cxnLst/>
              <a:rect l="l" t="t" r="r" b="b"/>
              <a:pathLst>
                <a:path w="751149" h="1288848">
                  <a:moveTo>
                    <a:pt x="0" y="0"/>
                  </a:moveTo>
                  <a:lnTo>
                    <a:pt x="751149" y="0"/>
                  </a:lnTo>
                  <a:lnTo>
                    <a:pt x="751149" y="1288848"/>
                  </a:lnTo>
                  <a:lnTo>
                    <a:pt x="0" y="1288848"/>
                  </a:lnTo>
                  <a:close/>
                </a:path>
              </a:pathLst>
            </a:custGeom>
            <a:solidFill>
              <a:srgbClr val="FFFF00">
                <a:alpha val="4196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2A440F9F-A48A-6AD7-4187-31BC904E9C7D}"/>
                </a:ext>
              </a:extLst>
            </p:cNvPr>
            <p:cNvSpPr txBox="1"/>
            <p:nvPr/>
          </p:nvSpPr>
          <p:spPr>
            <a:xfrm>
              <a:off x="0" y="-19050"/>
              <a:ext cx="751149" cy="1307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435856BD-F6EB-5F0D-35FC-61973D442A59}"/>
              </a:ext>
            </a:extLst>
          </p:cNvPr>
          <p:cNvGrpSpPr/>
          <p:nvPr/>
        </p:nvGrpSpPr>
        <p:grpSpPr>
          <a:xfrm>
            <a:off x="5204871" y="-329444"/>
            <a:ext cx="5401730" cy="3240834"/>
            <a:chOff x="0" y="-19050"/>
            <a:chExt cx="1571913" cy="961937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905236E-7C62-9C5B-43EE-93F319C810CA}"/>
                </a:ext>
              </a:extLst>
            </p:cNvPr>
            <p:cNvSpPr/>
            <p:nvPr/>
          </p:nvSpPr>
          <p:spPr>
            <a:xfrm>
              <a:off x="54419" y="284160"/>
              <a:ext cx="1517494" cy="658727"/>
            </a:xfrm>
            <a:custGeom>
              <a:avLst/>
              <a:gdLst/>
              <a:ahLst/>
              <a:cxnLst/>
              <a:rect l="l" t="t" r="r" b="b"/>
              <a:pathLst>
                <a:path w="1517494" h="658727">
                  <a:moveTo>
                    <a:pt x="68528" y="0"/>
                  </a:moveTo>
                  <a:lnTo>
                    <a:pt x="1448966" y="0"/>
                  </a:lnTo>
                  <a:cubicBezTo>
                    <a:pt x="1467141" y="0"/>
                    <a:pt x="1484571" y="7220"/>
                    <a:pt x="1497422" y="20071"/>
                  </a:cubicBezTo>
                  <a:cubicBezTo>
                    <a:pt x="1510274" y="32923"/>
                    <a:pt x="1517494" y="50353"/>
                    <a:pt x="1517494" y="68528"/>
                  </a:cubicBezTo>
                  <a:lnTo>
                    <a:pt x="1517494" y="590199"/>
                  </a:lnTo>
                  <a:cubicBezTo>
                    <a:pt x="1517494" y="628046"/>
                    <a:pt x="1486813" y="658727"/>
                    <a:pt x="1448966" y="658727"/>
                  </a:cubicBezTo>
                  <a:lnTo>
                    <a:pt x="68528" y="658727"/>
                  </a:lnTo>
                  <a:cubicBezTo>
                    <a:pt x="30681" y="658727"/>
                    <a:pt x="0" y="628046"/>
                    <a:pt x="0" y="590199"/>
                  </a:cubicBezTo>
                  <a:lnTo>
                    <a:pt x="0" y="68528"/>
                  </a:lnTo>
                  <a:cubicBezTo>
                    <a:pt x="0" y="30681"/>
                    <a:pt x="30681" y="0"/>
                    <a:pt x="68528" y="0"/>
                  </a:cubicBez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2126C8D-1D70-88AE-00B0-4B677F286BAD}"/>
                </a:ext>
              </a:extLst>
            </p:cNvPr>
            <p:cNvSpPr txBox="1"/>
            <p:nvPr/>
          </p:nvSpPr>
          <p:spPr>
            <a:xfrm>
              <a:off x="0" y="-19050"/>
              <a:ext cx="1517494" cy="677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514E1D68-EEEB-A059-C5AA-F9626437EC4D}"/>
              </a:ext>
            </a:extLst>
          </p:cNvPr>
          <p:cNvGrpSpPr/>
          <p:nvPr/>
        </p:nvGrpSpPr>
        <p:grpSpPr>
          <a:xfrm>
            <a:off x="6271683" y="2550235"/>
            <a:ext cx="462872" cy="886616"/>
            <a:chOff x="0" y="0"/>
            <a:chExt cx="702859" cy="1036576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1E64273-389F-2ACA-4ED8-CF3684FB7A21}"/>
                </a:ext>
              </a:extLst>
            </p:cNvPr>
            <p:cNvSpPr/>
            <p:nvPr/>
          </p:nvSpPr>
          <p:spPr>
            <a:xfrm>
              <a:off x="0" y="0"/>
              <a:ext cx="702859" cy="1036576"/>
            </a:xfrm>
            <a:custGeom>
              <a:avLst/>
              <a:gdLst/>
              <a:ahLst/>
              <a:cxnLst/>
              <a:rect l="l" t="t" r="r" b="b"/>
              <a:pathLst>
                <a:path w="702859" h="1036576">
                  <a:moveTo>
                    <a:pt x="351429" y="1036576"/>
                  </a:moveTo>
                  <a:lnTo>
                    <a:pt x="0" y="630176"/>
                  </a:lnTo>
                  <a:lnTo>
                    <a:pt x="203200" y="630176"/>
                  </a:lnTo>
                  <a:lnTo>
                    <a:pt x="203200" y="0"/>
                  </a:lnTo>
                  <a:lnTo>
                    <a:pt x="499659" y="0"/>
                  </a:lnTo>
                  <a:lnTo>
                    <a:pt x="499659" y="630176"/>
                  </a:lnTo>
                  <a:lnTo>
                    <a:pt x="702859" y="630176"/>
                  </a:lnTo>
                  <a:lnTo>
                    <a:pt x="351429" y="1036576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7C5CB82D-BF53-2052-0CAB-296BD653CE7A}"/>
                </a:ext>
              </a:extLst>
            </p:cNvPr>
            <p:cNvSpPr txBox="1"/>
            <p:nvPr/>
          </p:nvSpPr>
          <p:spPr>
            <a:xfrm>
              <a:off x="203200" y="-19050"/>
              <a:ext cx="296459" cy="95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F21EC634-049F-7239-323F-3F90F8BC4FB3}"/>
              </a:ext>
            </a:extLst>
          </p:cNvPr>
          <p:cNvSpPr txBox="1"/>
          <p:nvPr/>
        </p:nvSpPr>
        <p:spPr>
          <a:xfrm>
            <a:off x="5570631" y="1532845"/>
            <a:ext cx="521472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What assets/accounts do you own?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All current account balances?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Any equity in any properties?</a:t>
            </a:r>
          </a:p>
          <a:p>
            <a:pPr marL="449566" lvl="1" indent="-224783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Montserrat"/>
              </a:rPr>
              <a:t>How are you funding your retirement? </a:t>
            </a:r>
            <a:br>
              <a:rPr lang="en-US" sz="1600">
                <a:solidFill>
                  <a:srgbClr val="FFFFFF"/>
                </a:solidFill>
                <a:latin typeface="Montserrat"/>
              </a:rPr>
            </a:br>
            <a:r>
              <a:rPr lang="en-US" sz="1600">
                <a:solidFill>
                  <a:srgbClr val="FFFFFF"/>
                </a:solidFill>
                <a:latin typeface="Montserrat"/>
              </a:rPr>
              <a:t>Your Legacy? 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4BEC8FB7-BB16-13A2-CDAB-019F0E0BF746}"/>
              </a:ext>
            </a:extLst>
          </p:cNvPr>
          <p:cNvSpPr txBox="1"/>
          <p:nvPr/>
        </p:nvSpPr>
        <p:spPr>
          <a:xfrm>
            <a:off x="5572790" y="809191"/>
            <a:ext cx="485289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Montserrat Bold"/>
              </a:rPr>
              <a:t>HOW MUCH DO YOU OWN &amp; GIVE?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Montserrat"/>
              </a:rPr>
              <a:t>Enter</a:t>
            </a:r>
            <a:r>
              <a:rPr lang="en-US" sz="2000" b="1">
                <a:solidFill>
                  <a:srgbClr val="FFFFFF"/>
                </a:solidFill>
                <a:latin typeface="Montserrat"/>
              </a:rPr>
              <a:t> ASSETS &amp; GIVING </a:t>
            </a:r>
            <a:r>
              <a:rPr lang="en-US" sz="2000">
                <a:solidFill>
                  <a:srgbClr val="FFFFFF"/>
                </a:solidFill>
                <a:latin typeface="Montserrat"/>
              </a:rPr>
              <a:t>here:</a:t>
            </a:r>
          </a:p>
        </p:txBody>
      </p:sp>
      <p:pic>
        <p:nvPicPr>
          <p:cNvPr id="3" name="Picture 2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D1A09C62-9A69-F8C7-8FA1-7D65CAFDD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F614FFE5-91BE-1BF2-421B-4300D8ED71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 rot="10800000">
            <a:off x="0" y="0"/>
            <a:ext cx="9999842" cy="685800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F6DA54FB-126C-FB6A-7465-43B2C590D0A1}"/>
              </a:ext>
            </a:extLst>
          </p:cNvPr>
          <p:cNvSpPr txBox="1"/>
          <p:nvPr/>
        </p:nvSpPr>
        <p:spPr>
          <a:xfrm>
            <a:off x="100146" y="2241449"/>
            <a:ext cx="11991707" cy="1278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31"/>
              </a:lnSpc>
            </a:pPr>
            <a:r>
              <a:rPr lang="en-US" sz="7200" u="sng">
                <a:solidFill>
                  <a:srgbClr val="3D1951"/>
                </a:solidFill>
                <a:latin typeface="Raleway Black" pitchFamily="2" charset="0"/>
              </a:rPr>
              <a:t>QUESTIONS?</a:t>
            </a:r>
          </a:p>
        </p:txBody>
      </p:sp>
      <p:pic>
        <p:nvPicPr>
          <p:cNvPr id="2" name="Picture 1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EA50AF22-ADAB-80AE-0B97-17D8067A1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834" y="5666275"/>
            <a:ext cx="1696166" cy="11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3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691E-7FCD-EFFA-0100-D3AA9EC8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90" y="2934795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>
                <a:solidFill>
                  <a:srgbClr val="3D1951"/>
                </a:solidFill>
              </a:rPr>
              <a:t>THANK YOU!</a:t>
            </a:r>
          </a:p>
        </p:txBody>
      </p:sp>
      <p:pic>
        <p:nvPicPr>
          <p:cNvPr id="4" name="Picture 3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07E53B6B-4A7D-D181-1A03-C8D3BEB4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212" y="1707068"/>
            <a:ext cx="3827258" cy="25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AFD2E628-4015-DB48-A992-9D4166C4A7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2192158" y="0"/>
            <a:ext cx="99998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7691E-7FCD-EFFA-0100-D3AA9EC8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3BAF4A"/>
                </a:solidFill>
                <a:latin typeface="Raleway Black" pitchFamily="2" charset="0"/>
              </a:rPr>
              <a:t>ON TODAY’S CALL </a:t>
            </a:r>
            <a:br>
              <a:rPr lang="en-US" sz="5400" b="1">
                <a:solidFill>
                  <a:srgbClr val="3BAF4A"/>
                </a:solidFill>
                <a:latin typeface="Raleway Black" pitchFamily="2" charset="0"/>
              </a:rPr>
            </a:br>
            <a:r>
              <a:rPr lang="en-US" sz="5400" b="1">
                <a:solidFill>
                  <a:srgbClr val="3BAF4A"/>
                </a:solidFill>
                <a:latin typeface="Raleway Black" pitchFamily="2" charset="0"/>
              </a:rPr>
              <a:t>WE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D9A5-D855-6432-2C80-EFD3075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51"/>
            <a:ext cx="10515600" cy="435133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>
                <a:solidFill>
                  <a:srgbClr val="3D1951"/>
                </a:solidFill>
                <a:latin typeface="Raleway" pitchFamily="2" charset="0"/>
              </a:rPr>
              <a:t>Our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 Wealth Accumulator 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3D1951"/>
                </a:solidFill>
                <a:latin typeface="Raleway" pitchFamily="2" charset="0"/>
              </a:rPr>
              <a:t>Our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 Money Motivation</a:t>
            </a:r>
          </a:p>
          <a:p>
            <a:pPr>
              <a:lnSpc>
                <a:spcPct val="200000"/>
              </a:lnSpc>
            </a:pP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7 Steps to Wealth … </a:t>
            </a:r>
            <a:r>
              <a:rPr lang="en-US">
                <a:solidFill>
                  <a:srgbClr val="3D1951"/>
                </a:solidFill>
                <a:latin typeface="Raleway" pitchFamily="2" charset="0"/>
              </a:rPr>
              <a:t>What to do first, second, third... 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3D1951"/>
                </a:solidFill>
                <a:latin typeface="Raleway" pitchFamily="2" charset="0"/>
              </a:rPr>
              <a:t>Our secret money weapon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… Money Tracker</a:t>
            </a:r>
            <a:endParaRPr lang="en-US">
              <a:solidFill>
                <a:srgbClr val="3D1951"/>
              </a:solidFill>
              <a:latin typeface="Raleway" pitchFamily="2" charset="0"/>
            </a:endParaRPr>
          </a:p>
        </p:txBody>
      </p:sp>
      <p:pic>
        <p:nvPicPr>
          <p:cNvPr id="4" name="Picture 3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B2DC6397-8C99-0127-57EA-0A0E5AD2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3EC9D4DD-73F9-6199-0C65-0FF6541F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58" y="0"/>
            <a:ext cx="9999842" cy="6858000"/>
          </a:xfrm>
          <a:prstGeom prst="rect">
            <a:avLst/>
          </a:prstGeom>
        </p:spPr>
      </p:pic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2328C1FF-8CD2-DA13-620B-32DDC889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3745" y="346229"/>
            <a:ext cx="10704509" cy="601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3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AFD2E628-4015-DB48-A992-9D4166C4A7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2192158" y="0"/>
            <a:ext cx="99998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7691E-7FCD-EFFA-0100-D3AA9EC8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3BAF4A"/>
                </a:solidFill>
                <a:latin typeface="Raleway Black" pitchFamily="2" charset="0"/>
              </a:rPr>
              <a:t>WHAT IS YOUR MONEY MOTIVATION?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D9A5-D855-6432-2C80-EFD3075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51"/>
            <a:ext cx="10515600" cy="435133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WHAT</a:t>
            </a:r>
            <a:r>
              <a:rPr lang="en-US">
                <a:solidFill>
                  <a:srgbClr val="3D1951"/>
                </a:solidFill>
                <a:latin typeface="Raleway" pitchFamily="2" charset="0"/>
              </a:rPr>
              <a:t> was money like growing up? 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3D1951"/>
                </a:solidFill>
                <a:latin typeface="Raleway" pitchFamily="2" charset="0"/>
              </a:rPr>
              <a:t>What is your biggest money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STRUGGLE </a:t>
            </a:r>
            <a:r>
              <a:rPr lang="en-US">
                <a:solidFill>
                  <a:srgbClr val="3D1951"/>
                </a:solidFill>
                <a:latin typeface="Raleway" pitchFamily="2" charset="0"/>
              </a:rPr>
              <a:t>today? 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3D1951"/>
                </a:solidFill>
                <a:latin typeface="Raleway" pitchFamily="2" charset="0"/>
              </a:rPr>
              <a:t>What does financial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SUCCESS</a:t>
            </a:r>
            <a:r>
              <a:rPr lang="en-US">
                <a:solidFill>
                  <a:srgbClr val="3D1951"/>
                </a:solidFill>
                <a:latin typeface="Raleway" pitchFamily="2" charset="0"/>
              </a:rPr>
              <a:t> look like to you? 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rgbClr val="3D1951"/>
                </a:solidFill>
                <a:latin typeface="Raleway" pitchFamily="2" charset="0"/>
              </a:rPr>
              <a:t>How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MOTIVATED</a:t>
            </a:r>
            <a:r>
              <a:rPr lang="en-US">
                <a:solidFill>
                  <a:srgbClr val="3D1951"/>
                </a:solidFill>
                <a:latin typeface="Raleway" pitchFamily="2" charset="0"/>
              </a:rPr>
              <a:t> are you to achieving financial success? </a:t>
            </a:r>
          </a:p>
        </p:txBody>
      </p:sp>
      <p:pic>
        <p:nvPicPr>
          <p:cNvPr id="4" name="Picture 3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B2DC6397-8C99-0127-57EA-0A0E5AD2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4DC7A14D-E269-F523-8B78-35DE831069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2192158" y="0"/>
            <a:ext cx="999984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D9A5-D855-6432-2C80-EFD3075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5397"/>
            <a:ext cx="10515600" cy="435133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3D1951"/>
                </a:solidFill>
                <a:highlight>
                  <a:srgbClr val="FFFF00"/>
                </a:highlight>
                <a:latin typeface="Raleway" pitchFamily="2" charset="0"/>
              </a:rPr>
              <a:t>Step 1: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Maximize Your Earning Potential  </a:t>
            </a:r>
          </a:p>
          <a:p>
            <a:pPr marL="0" indent="0">
              <a:buNone/>
            </a:pPr>
            <a:endParaRPr lang="en-US" b="1">
              <a:solidFill>
                <a:srgbClr val="3D195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2000" b="1">
                <a:solidFill>
                  <a:srgbClr val="3D1951"/>
                </a:solidFill>
                <a:latin typeface="Raleway" pitchFamily="2" charset="0"/>
              </a:rPr>
              <a:t>	</a:t>
            </a:r>
            <a:r>
              <a:rPr lang="en-US" sz="2000">
                <a:solidFill>
                  <a:srgbClr val="3D1951"/>
                </a:solidFill>
                <a:latin typeface="Raleway" pitchFamily="2" charset="0"/>
              </a:rPr>
              <a:t>Attitude &amp; Approach</a:t>
            </a:r>
          </a:p>
          <a:p>
            <a:pPr marL="0" indent="0">
              <a:buNone/>
            </a:pPr>
            <a:endParaRPr lang="en-US" sz="2000">
              <a:solidFill>
                <a:srgbClr val="3D195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3D1951"/>
                </a:solidFill>
                <a:latin typeface="Raleway" pitchFamily="2" charset="0"/>
              </a:rPr>
              <a:t>	Education, Coaching, &amp; Experience</a:t>
            </a:r>
          </a:p>
          <a:p>
            <a:pPr marL="0" indent="0">
              <a:buNone/>
            </a:pPr>
            <a:endParaRPr lang="en-US" sz="2000">
              <a:solidFill>
                <a:srgbClr val="3D195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3D1951"/>
                </a:solidFill>
                <a:latin typeface="Raleway" pitchFamily="2" charset="0"/>
              </a:rPr>
              <a:t>	Systems &amp; Structure</a:t>
            </a:r>
          </a:p>
          <a:p>
            <a:pPr marL="0" indent="0">
              <a:buNone/>
            </a:pPr>
            <a:endParaRPr lang="en-US" sz="2000">
              <a:solidFill>
                <a:srgbClr val="3D195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3D1951"/>
                </a:solidFill>
                <a:latin typeface="Raleway" pitchFamily="2" charset="0"/>
              </a:rPr>
              <a:t>	Skills &amp; Capacity</a:t>
            </a:r>
          </a:p>
          <a:p>
            <a:endParaRPr lang="en-US">
              <a:solidFill>
                <a:srgbClr val="3D1951"/>
              </a:solidFill>
              <a:latin typeface="Raleway" pitchFamily="2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8864FCD-498F-9210-6880-EC0435A745E7}"/>
              </a:ext>
            </a:extLst>
          </p:cNvPr>
          <p:cNvSpPr txBox="1"/>
          <p:nvPr/>
        </p:nvSpPr>
        <p:spPr>
          <a:xfrm>
            <a:off x="100146" y="46889"/>
            <a:ext cx="11991707" cy="1268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31"/>
              </a:lnSpc>
            </a:pPr>
            <a:r>
              <a:rPr lang="en-US" sz="7200" u="sng">
                <a:solidFill>
                  <a:srgbClr val="3BAF4A"/>
                </a:solidFill>
                <a:latin typeface="Raleway Black" pitchFamily="2" charset="0"/>
              </a:rPr>
              <a:t>7 STEPS TO WEALTH</a:t>
            </a:r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FA9EF72C-DECA-7692-F332-14339EBD4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512" y="2278327"/>
            <a:ext cx="789432" cy="789432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93C0C50E-6263-9F6F-5A0B-182A2394B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512" y="3067759"/>
            <a:ext cx="789432" cy="789432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489B1F10-B4C9-9B15-C03A-AED25B593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512" y="3849116"/>
            <a:ext cx="789432" cy="789432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DFBFE785-1653-19EA-ACBC-0AE6C3E4C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511" y="4646623"/>
            <a:ext cx="789433" cy="789433"/>
          </a:xfrm>
          <a:prstGeom prst="rect">
            <a:avLst/>
          </a:prstGeom>
        </p:spPr>
      </p:pic>
      <p:pic>
        <p:nvPicPr>
          <p:cNvPr id="14" name="Picture 13" descr="A group of men in suits looking at a computer&#10;&#10;Description automatically generated">
            <a:extLst>
              <a:ext uri="{FF2B5EF4-FFF2-40B4-BE49-F238E27FC236}">
                <a16:creationId xmlns:a16="http://schemas.microsoft.com/office/drawing/2014/main" id="{AC9D5BBE-7E17-67C9-5D45-80A8D11F7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483" y="2278327"/>
            <a:ext cx="4959483" cy="33079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F92AAB3A-6A66-A2E2-4609-FF5A62974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823AF3A5-C8C4-C5BA-C304-3786702E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2192158" y="0"/>
            <a:ext cx="999984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D9A5-D855-6432-2C80-EFD3075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1" y="1574541"/>
            <a:ext cx="10515600" cy="435133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3D1951"/>
                </a:solidFill>
                <a:highlight>
                  <a:srgbClr val="FFFF00"/>
                </a:highlight>
                <a:latin typeface="Raleway" pitchFamily="2" charset="0"/>
              </a:rPr>
              <a:t>Step 2: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Track &amp; Know Your Numbers</a:t>
            </a:r>
            <a:br>
              <a:rPr lang="en-US" b="1">
                <a:solidFill>
                  <a:srgbClr val="3D1951"/>
                </a:solidFill>
                <a:latin typeface="Raleway" pitchFamily="2" charset="0"/>
              </a:rPr>
            </a:br>
            <a:endParaRPr lang="en-US" b="1">
              <a:solidFill>
                <a:srgbClr val="3D195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2400" b="1" u="sng">
                <a:solidFill>
                  <a:srgbClr val="3D1951"/>
                </a:solidFill>
                <a:latin typeface="Raleway" pitchFamily="2" charset="0"/>
              </a:rPr>
              <a:t>1 bank account (with 3 parts) &amp; 1 credit card to manage money. </a:t>
            </a:r>
          </a:p>
          <a:p>
            <a:r>
              <a:rPr lang="en-US" sz="1800" u="sng">
                <a:solidFill>
                  <a:srgbClr val="3D1951"/>
                </a:solidFill>
                <a:latin typeface="Raleway" pitchFamily="2" charset="0"/>
              </a:rPr>
              <a:t>Checking</a:t>
            </a:r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 </a:t>
            </a:r>
            <a:r>
              <a:rPr lang="en-US" sz="1800" b="1">
                <a:solidFill>
                  <a:srgbClr val="3D1951"/>
                </a:solidFill>
                <a:latin typeface="Raleway" pitchFamily="2" charset="0"/>
              </a:rPr>
              <a:t>=</a:t>
            </a:r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 Pays Bills</a:t>
            </a:r>
          </a:p>
          <a:p>
            <a:r>
              <a:rPr lang="en-US" sz="1800" u="sng">
                <a:solidFill>
                  <a:srgbClr val="3D1951"/>
                </a:solidFill>
                <a:latin typeface="Raleway" pitchFamily="2" charset="0"/>
              </a:rPr>
              <a:t>Savings</a:t>
            </a:r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 </a:t>
            </a:r>
            <a:r>
              <a:rPr lang="en-US" sz="1800" b="1">
                <a:solidFill>
                  <a:srgbClr val="3D1951"/>
                </a:solidFill>
                <a:latin typeface="Raleway" pitchFamily="2" charset="0"/>
              </a:rPr>
              <a:t>=</a:t>
            </a:r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 Allowance/Spending Money</a:t>
            </a:r>
          </a:p>
          <a:p>
            <a:r>
              <a:rPr lang="en-US" sz="1800" u="sng">
                <a:solidFill>
                  <a:srgbClr val="3D1951"/>
                </a:solidFill>
                <a:latin typeface="Raleway" pitchFamily="2" charset="0"/>
              </a:rPr>
              <a:t>Money Market </a:t>
            </a:r>
            <a:r>
              <a:rPr lang="en-US" sz="1800" b="1">
                <a:solidFill>
                  <a:srgbClr val="3D1951"/>
                </a:solidFill>
                <a:latin typeface="Raleway" pitchFamily="2" charset="0"/>
              </a:rPr>
              <a:t>=</a:t>
            </a:r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 Survival Account / Emergency Savings</a:t>
            </a:r>
          </a:p>
          <a:p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3x Survival Money</a:t>
            </a:r>
          </a:p>
          <a:p>
            <a:r>
              <a:rPr lang="en-US" sz="1800" u="sng">
                <a:solidFill>
                  <a:srgbClr val="3D1951"/>
                </a:solidFill>
                <a:latin typeface="Raleway" pitchFamily="2" charset="0"/>
              </a:rPr>
              <a:t>Credit Card </a:t>
            </a:r>
            <a:r>
              <a:rPr lang="en-US" sz="1800" b="1">
                <a:solidFill>
                  <a:srgbClr val="3D1951"/>
                </a:solidFill>
                <a:latin typeface="Raleway" pitchFamily="2" charset="0"/>
              </a:rPr>
              <a:t>=</a:t>
            </a:r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 Set a spending limit for all purchases &gt; $20</a:t>
            </a:r>
          </a:p>
          <a:p>
            <a:endParaRPr lang="en-US" sz="1800">
              <a:solidFill>
                <a:srgbClr val="3D195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2400" b="1" u="sng">
                <a:solidFill>
                  <a:srgbClr val="3D1951"/>
                </a:solidFill>
                <a:latin typeface="Raleway" pitchFamily="2" charset="0"/>
              </a:rPr>
              <a:t>Completing the Money Tracker between 1</a:t>
            </a:r>
            <a:r>
              <a:rPr lang="en-US" sz="2400" b="1" u="sng" baseline="30000">
                <a:solidFill>
                  <a:srgbClr val="3D1951"/>
                </a:solidFill>
                <a:latin typeface="Raleway" pitchFamily="2" charset="0"/>
              </a:rPr>
              <a:t>st</a:t>
            </a:r>
            <a:r>
              <a:rPr lang="en-US" sz="2400" b="1" u="sng">
                <a:solidFill>
                  <a:srgbClr val="3D1951"/>
                </a:solidFill>
                <a:latin typeface="Raleway" pitchFamily="2" charset="0"/>
              </a:rPr>
              <a:t> – 7</a:t>
            </a:r>
            <a:r>
              <a:rPr lang="en-US" sz="2400" b="1" u="sng" baseline="30000">
                <a:solidFill>
                  <a:srgbClr val="3D1951"/>
                </a:solidFill>
                <a:latin typeface="Raleway" pitchFamily="2" charset="0"/>
              </a:rPr>
              <a:t>th</a:t>
            </a:r>
            <a:r>
              <a:rPr lang="en-US" sz="2400" b="1" u="sng">
                <a:solidFill>
                  <a:srgbClr val="3D1951"/>
                </a:solidFill>
                <a:latin typeface="Raleway" pitchFamily="2" charset="0"/>
              </a:rPr>
              <a:t> </a:t>
            </a:r>
            <a:br>
              <a:rPr lang="en-US" sz="2400" b="1" u="sng">
                <a:solidFill>
                  <a:srgbClr val="3D1951"/>
                </a:solidFill>
                <a:latin typeface="Raleway" pitchFamily="2" charset="0"/>
              </a:rPr>
            </a:br>
            <a:br>
              <a:rPr lang="en-US" sz="2400" b="1" u="sng">
                <a:solidFill>
                  <a:srgbClr val="3D1951"/>
                </a:solidFill>
                <a:latin typeface="Raleway" pitchFamily="2" charset="0"/>
              </a:rPr>
            </a:br>
            <a:r>
              <a:rPr lang="en-US" sz="2400" b="1" u="sng">
                <a:solidFill>
                  <a:srgbClr val="3D1951"/>
                </a:solidFill>
                <a:latin typeface="Raleway" pitchFamily="2" charset="0"/>
              </a:rPr>
              <a:t>of each month to track: </a:t>
            </a:r>
          </a:p>
          <a:p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How much came </a:t>
            </a:r>
            <a:r>
              <a:rPr lang="en-US" sz="1800" b="1">
                <a:solidFill>
                  <a:srgbClr val="3D1951"/>
                </a:solidFill>
                <a:latin typeface="Raleway" pitchFamily="2" charset="0"/>
              </a:rPr>
              <a:t>IN</a:t>
            </a:r>
          </a:p>
          <a:p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How much went </a:t>
            </a:r>
            <a:r>
              <a:rPr lang="en-US" sz="1800" b="1">
                <a:solidFill>
                  <a:srgbClr val="3D1951"/>
                </a:solidFill>
                <a:latin typeface="Raleway" pitchFamily="2" charset="0"/>
              </a:rPr>
              <a:t>OUT</a:t>
            </a:r>
          </a:p>
          <a:p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How much we </a:t>
            </a:r>
            <a:r>
              <a:rPr lang="en-US" sz="1800" b="1">
                <a:solidFill>
                  <a:srgbClr val="3D1951"/>
                </a:solidFill>
                <a:latin typeface="Raleway" pitchFamily="2" charset="0"/>
              </a:rPr>
              <a:t>OWE</a:t>
            </a:r>
          </a:p>
          <a:p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How much we </a:t>
            </a:r>
            <a:r>
              <a:rPr lang="en-US" sz="1800" b="1">
                <a:solidFill>
                  <a:srgbClr val="3D1951"/>
                </a:solidFill>
                <a:latin typeface="Raleway" pitchFamily="2" charset="0"/>
              </a:rPr>
              <a:t>OWN</a:t>
            </a:r>
          </a:p>
          <a:p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How much we </a:t>
            </a:r>
            <a:r>
              <a:rPr lang="en-US" sz="1800" b="1">
                <a:solidFill>
                  <a:srgbClr val="3D1951"/>
                </a:solidFill>
                <a:latin typeface="Raleway" pitchFamily="2" charset="0"/>
              </a:rPr>
              <a:t>GIVE</a:t>
            </a:r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	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8864FCD-498F-9210-6880-EC0435A745E7}"/>
              </a:ext>
            </a:extLst>
          </p:cNvPr>
          <p:cNvSpPr txBox="1"/>
          <p:nvPr/>
        </p:nvSpPr>
        <p:spPr>
          <a:xfrm>
            <a:off x="100146" y="46889"/>
            <a:ext cx="11991707" cy="1268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31"/>
              </a:lnSpc>
            </a:pPr>
            <a:r>
              <a:rPr lang="en-US" sz="7200" u="sng">
                <a:solidFill>
                  <a:srgbClr val="3BAF4A"/>
                </a:solidFill>
                <a:latin typeface="Raleway Black" pitchFamily="2" charset="0"/>
              </a:rPr>
              <a:t>7 STEPS TO WEALTH</a:t>
            </a:r>
          </a:p>
        </p:txBody>
      </p:sp>
      <p:pic>
        <p:nvPicPr>
          <p:cNvPr id="15" name="Picture 14" descr="A person using a calculator to calculate the amount of data&#10;&#10;Description automatically generated">
            <a:extLst>
              <a:ext uri="{FF2B5EF4-FFF2-40B4-BE49-F238E27FC236}">
                <a16:creationId xmlns:a16="http://schemas.microsoft.com/office/drawing/2014/main" id="{E8D9AA3B-B316-8E65-ACD1-EBA40851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652" y="1863824"/>
            <a:ext cx="5527112" cy="3686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5D8AA9AD-39B0-EE11-0C79-578DEDE0C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7A4F6DCC-F601-5D6B-30F3-B861D6A04F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2192158" y="0"/>
            <a:ext cx="999984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D9A5-D855-6432-2C80-EFD3075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887" y="1528821"/>
            <a:ext cx="6513577" cy="435133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400" b="1">
                <a:solidFill>
                  <a:srgbClr val="3D1951"/>
                </a:solidFill>
                <a:highlight>
                  <a:srgbClr val="FFFF00"/>
                </a:highlight>
                <a:latin typeface="Raleway" pitchFamily="2" charset="0"/>
              </a:rPr>
              <a:t>Step 3: </a:t>
            </a:r>
            <a:r>
              <a:rPr lang="en-US" sz="4400" b="1">
                <a:solidFill>
                  <a:srgbClr val="3D1951"/>
                </a:solidFill>
                <a:latin typeface="Raleway" pitchFamily="2" charset="0"/>
              </a:rPr>
              <a:t>Live Debt Free</a:t>
            </a:r>
          </a:p>
          <a:p>
            <a:r>
              <a:rPr lang="en-US" sz="4400">
                <a:solidFill>
                  <a:srgbClr val="3D1951"/>
                </a:solidFill>
                <a:latin typeface="Raleway" pitchFamily="2" charset="0"/>
              </a:rPr>
              <a:t>The best way to accumulate wealth is to live debt free!</a:t>
            </a:r>
          </a:p>
          <a:p>
            <a:r>
              <a:rPr lang="en-US" sz="4400">
                <a:solidFill>
                  <a:srgbClr val="3D1951"/>
                </a:solidFill>
                <a:latin typeface="Raleway" pitchFamily="2" charset="0"/>
              </a:rPr>
              <a:t>What debt(s) do you need to eliminate to live debt free?</a:t>
            </a:r>
          </a:p>
          <a:p>
            <a:r>
              <a:rPr lang="en-US" sz="4400">
                <a:solidFill>
                  <a:srgbClr val="3D1951"/>
                </a:solidFill>
                <a:latin typeface="Raleway" pitchFamily="2" charset="0"/>
              </a:rPr>
              <a:t>Which debt will you start with first? </a:t>
            </a:r>
          </a:p>
          <a:p>
            <a:endParaRPr lang="en-US" sz="4400">
              <a:solidFill>
                <a:srgbClr val="3D195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rgbClr val="3D1951"/>
                </a:solidFill>
                <a:highlight>
                  <a:srgbClr val="FFFF00"/>
                </a:highlight>
                <a:latin typeface="Raleway" pitchFamily="2" charset="0"/>
              </a:rPr>
              <a:t>Step 4: </a:t>
            </a:r>
            <a:r>
              <a:rPr lang="en-US" sz="4400" b="1">
                <a:solidFill>
                  <a:srgbClr val="3D1951"/>
                </a:solidFill>
                <a:latin typeface="Raleway" pitchFamily="2" charset="0"/>
              </a:rPr>
              <a:t>Build Survival Account (Emergency Savings/Money Market)</a:t>
            </a:r>
          </a:p>
          <a:p>
            <a:r>
              <a:rPr lang="en-US" sz="4400">
                <a:solidFill>
                  <a:srgbClr val="3D1951"/>
                </a:solidFill>
                <a:latin typeface="Raleway" pitchFamily="2" charset="0"/>
              </a:rPr>
              <a:t>The goal is to save 3x our survival number in this account. </a:t>
            </a:r>
          </a:p>
          <a:p>
            <a:pPr marL="0" indent="0">
              <a:buNone/>
            </a:pPr>
            <a:endParaRPr lang="en-US" sz="4400">
              <a:solidFill>
                <a:srgbClr val="3D195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rgbClr val="3D1951"/>
                </a:solidFill>
                <a:highlight>
                  <a:srgbClr val="FFFF00"/>
                </a:highlight>
                <a:latin typeface="Raleway" pitchFamily="2" charset="0"/>
              </a:rPr>
              <a:t>Step 5: </a:t>
            </a:r>
            <a:r>
              <a:rPr lang="en-US" sz="4400" b="1">
                <a:solidFill>
                  <a:srgbClr val="3D1951"/>
                </a:solidFill>
                <a:latin typeface="Raleway" pitchFamily="2" charset="0"/>
              </a:rPr>
              <a:t>Maximize Your Retirement </a:t>
            </a:r>
          </a:p>
          <a:p>
            <a:r>
              <a:rPr lang="en-US" sz="4400">
                <a:solidFill>
                  <a:srgbClr val="3D1951"/>
                </a:solidFill>
                <a:latin typeface="Raleway" pitchFamily="2" charset="0"/>
              </a:rPr>
              <a:t>Taking full advantage of your company’s match: </a:t>
            </a:r>
          </a:p>
          <a:p>
            <a:r>
              <a:rPr lang="en-US" sz="4400">
                <a:solidFill>
                  <a:srgbClr val="3D1951"/>
                </a:solidFill>
                <a:latin typeface="Raleway" pitchFamily="2" charset="0"/>
              </a:rPr>
              <a:t>401k: Max Contribution $19,500/year ($26,000 if age 50+)</a:t>
            </a:r>
          </a:p>
          <a:p>
            <a:r>
              <a:rPr lang="en-US" sz="4400">
                <a:solidFill>
                  <a:srgbClr val="3D1951"/>
                </a:solidFill>
                <a:latin typeface="Raleway" pitchFamily="2" charset="0"/>
              </a:rPr>
              <a:t>Roth IRA: Max Contribution $6,000/ year ($7,000 if age 50+)</a:t>
            </a:r>
          </a:p>
          <a:p>
            <a:endParaRPr lang="en-US" sz="4400">
              <a:solidFill>
                <a:srgbClr val="3D195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rgbClr val="3D1951"/>
                </a:solidFill>
                <a:latin typeface="Raleway" pitchFamily="2" charset="0"/>
              </a:rPr>
              <a:t>Are you taking full advantage of this? </a:t>
            </a:r>
          </a:p>
          <a:p>
            <a:pPr marL="0" indent="0">
              <a:buNone/>
            </a:pPr>
            <a:r>
              <a:rPr lang="en-US" sz="4400" b="1">
                <a:solidFill>
                  <a:srgbClr val="3D1951"/>
                </a:solidFill>
                <a:latin typeface="Raleway" pitchFamily="2" charset="0"/>
              </a:rPr>
              <a:t>Are you contributing the max amount of your 401K or Roth IRA each year? </a:t>
            </a:r>
            <a:br>
              <a:rPr lang="en-US" b="1">
                <a:solidFill>
                  <a:srgbClr val="3D1951"/>
                </a:solidFill>
                <a:latin typeface="Raleway" pitchFamily="2" charset="0"/>
              </a:rPr>
            </a:br>
            <a:r>
              <a:rPr lang="en-US" sz="1800">
                <a:solidFill>
                  <a:srgbClr val="3D1951"/>
                </a:solidFill>
                <a:latin typeface="Raleway" pitchFamily="2" charset="0"/>
              </a:rPr>
              <a:t>	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8864FCD-498F-9210-6880-EC0435A745E7}"/>
              </a:ext>
            </a:extLst>
          </p:cNvPr>
          <p:cNvSpPr txBox="1"/>
          <p:nvPr/>
        </p:nvSpPr>
        <p:spPr>
          <a:xfrm>
            <a:off x="100146" y="46889"/>
            <a:ext cx="11991707" cy="1268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31"/>
              </a:lnSpc>
            </a:pPr>
            <a:r>
              <a:rPr lang="en-US" sz="7200" u="sng">
                <a:solidFill>
                  <a:srgbClr val="3BAF4A"/>
                </a:solidFill>
                <a:latin typeface="Raleway Black" pitchFamily="2" charset="0"/>
              </a:rPr>
              <a:t>7 STEPS TO WEALTH</a:t>
            </a:r>
          </a:p>
        </p:txBody>
      </p:sp>
      <p:pic>
        <p:nvPicPr>
          <p:cNvPr id="4" name="Picture 3" descr="A notepad with a hat on it&#10;&#10;Description automatically generated">
            <a:extLst>
              <a:ext uri="{FF2B5EF4-FFF2-40B4-BE49-F238E27FC236}">
                <a16:creationId xmlns:a16="http://schemas.microsoft.com/office/drawing/2014/main" id="{E27B6661-0FDC-F625-AD98-5E406167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1" y="1872313"/>
            <a:ext cx="4801125" cy="3207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65A335B9-53B3-E0E2-F4F3-821C87CD6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DC2193F5-4385-A747-2639-F94F5BF0C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2192158" y="0"/>
            <a:ext cx="999984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D9A5-D855-6432-2C80-EFD3075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1" y="1556253"/>
            <a:ext cx="10515600" cy="435133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3D1951"/>
                </a:solidFill>
                <a:highlight>
                  <a:srgbClr val="FFFF00"/>
                </a:highlight>
                <a:latin typeface="Raleway" pitchFamily="2" charset="0"/>
              </a:rPr>
              <a:t>Step 6: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Invest in the Market</a:t>
            </a:r>
          </a:p>
          <a:p>
            <a:r>
              <a:rPr lang="en-US" sz="2000">
                <a:solidFill>
                  <a:srgbClr val="3D1951"/>
                </a:solidFill>
                <a:latin typeface="Raleway" pitchFamily="2" charset="0"/>
              </a:rPr>
              <a:t>Mutual funds are the safest way to invest in the market! </a:t>
            </a:r>
          </a:p>
          <a:p>
            <a:r>
              <a:rPr lang="en-US" sz="2000">
                <a:solidFill>
                  <a:srgbClr val="3D1951"/>
                </a:solidFill>
                <a:latin typeface="Raleway" pitchFamily="2" charset="0"/>
              </a:rPr>
              <a:t>Pick 2 mutual funds (at least 20 stocks in each fund)</a:t>
            </a:r>
          </a:p>
          <a:p>
            <a:r>
              <a:rPr lang="en-US" sz="2000">
                <a:solidFill>
                  <a:srgbClr val="3D1951"/>
                </a:solidFill>
                <a:latin typeface="Raleway" pitchFamily="2" charset="0"/>
              </a:rPr>
              <a:t>Invest consistently every month</a:t>
            </a:r>
          </a:p>
          <a:p>
            <a:r>
              <a:rPr lang="en-US" sz="2000">
                <a:solidFill>
                  <a:srgbClr val="3D1951"/>
                </a:solidFill>
                <a:latin typeface="Raleway" pitchFamily="2" charset="0"/>
              </a:rPr>
              <a:t>Always invest with a purpose </a:t>
            </a:r>
          </a:p>
          <a:p>
            <a:pPr marL="0" indent="0">
              <a:buNone/>
            </a:pPr>
            <a:r>
              <a:rPr lang="en-US" sz="2400" b="1" u="sng">
                <a:solidFill>
                  <a:srgbClr val="3D1951"/>
                </a:solidFill>
                <a:latin typeface="Raleway" pitchFamily="2" charset="0"/>
              </a:rPr>
              <a:t>The Power of Compound Interest: </a:t>
            </a:r>
            <a:br>
              <a:rPr lang="en-US" b="1" u="sng">
                <a:solidFill>
                  <a:srgbClr val="3D1951"/>
                </a:solidFill>
                <a:latin typeface="Raleway" pitchFamily="2" charset="0"/>
              </a:rPr>
            </a:br>
            <a:endParaRPr lang="en-US" sz="1800" u="sng">
              <a:solidFill>
                <a:srgbClr val="3D1951"/>
              </a:solidFill>
              <a:latin typeface="Raleway" pitchFamily="2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8864FCD-498F-9210-6880-EC0435A745E7}"/>
              </a:ext>
            </a:extLst>
          </p:cNvPr>
          <p:cNvSpPr txBox="1"/>
          <p:nvPr/>
        </p:nvSpPr>
        <p:spPr>
          <a:xfrm>
            <a:off x="100146" y="46889"/>
            <a:ext cx="11991707" cy="1268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31"/>
              </a:lnSpc>
            </a:pPr>
            <a:r>
              <a:rPr lang="en-US" sz="7200" u="sng">
                <a:solidFill>
                  <a:srgbClr val="3BAF4A"/>
                </a:solidFill>
                <a:latin typeface="Raleway Black" pitchFamily="2" charset="0"/>
              </a:rPr>
              <a:t>7 STEPS TO WEALTH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047D034E-D575-2460-52FC-49568D4FAA1F}"/>
              </a:ext>
            </a:extLst>
          </p:cNvPr>
          <p:cNvSpPr/>
          <p:nvPr/>
        </p:nvSpPr>
        <p:spPr>
          <a:xfrm>
            <a:off x="420624" y="4245319"/>
            <a:ext cx="5675375" cy="1440614"/>
          </a:xfrm>
          <a:custGeom>
            <a:avLst/>
            <a:gdLst/>
            <a:ahLst/>
            <a:cxnLst/>
            <a:rect l="l" t="t" r="r" b="b"/>
            <a:pathLst>
              <a:path w="10696053" h="3095321">
                <a:moveTo>
                  <a:pt x="0" y="0"/>
                </a:moveTo>
                <a:lnTo>
                  <a:pt x="10696053" y="0"/>
                </a:lnTo>
                <a:lnTo>
                  <a:pt x="10696053" y="3095321"/>
                </a:lnTo>
                <a:lnTo>
                  <a:pt x="0" y="30953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A group of people looking at papers on a table&#10;&#10;Description automatically generated">
            <a:extLst>
              <a:ext uri="{FF2B5EF4-FFF2-40B4-BE49-F238E27FC236}">
                <a16:creationId xmlns:a16="http://schemas.microsoft.com/office/drawing/2014/main" id="{610EBCB3-E10C-B936-4FBA-07A75FDB1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448" y="2460578"/>
            <a:ext cx="4945905" cy="32989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B6E9E377-E350-BE7B-6EE1-885394148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nned out money on a black background&#10;&#10;Description automatically generated">
            <a:extLst>
              <a:ext uri="{FF2B5EF4-FFF2-40B4-BE49-F238E27FC236}">
                <a16:creationId xmlns:a16="http://schemas.microsoft.com/office/drawing/2014/main" id="{867F513B-67E2-75F2-7BCE-831C5873D3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2192158" y="0"/>
            <a:ext cx="999984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D9A5-D855-6432-2C80-EFD30753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1" y="1556253"/>
            <a:ext cx="8205217" cy="435133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3D1951"/>
                </a:solidFill>
                <a:highlight>
                  <a:srgbClr val="FFFF00"/>
                </a:highlight>
                <a:latin typeface="Raleway" pitchFamily="2" charset="0"/>
              </a:rPr>
              <a:t>Step 7: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Pay Off Your Mortgage Early</a:t>
            </a:r>
            <a:br>
              <a:rPr lang="en-US" b="1">
                <a:solidFill>
                  <a:srgbClr val="3D1951"/>
                </a:solidFill>
                <a:latin typeface="Raleway" pitchFamily="2" charset="0"/>
              </a:rPr>
            </a:br>
            <a:br>
              <a:rPr lang="en-US" b="1">
                <a:solidFill>
                  <a:srgbClr val="3D1951"/>
                </a:solidFill>
                <a:latin typeface="Raleway" pitchFamily="2" charset="0"/>
              </a:rPr>
            </a:br>
            <a:r>
              <a:rPr lang="en-US" b="1" i="1">
                <a:solidFill>
                  <a:srgbClr val="3D1951"/>
                </a:solidFill>
                <a:latin typeface="Raleway" pitchFamily="2" charset="0"/>
              </a:rPr>
              <a:t>Our goal is to pay off our home by the age of 55. </a:t>
            </a:r>
          </a:p>
          <a:p>
            <a:pPr marL="0" indent="0">
              <a:buNone/>
            </a:pPr>
            <a:endParaRPr lang="en-US" b="1">
              <a:solidFill>
                <a:srgbClr val="3D1951"/>
              </a:solidFill>
              <a:latin typeface="Raleway" pitchFamily="2" charset="0"/>
            </a:endParaRPr>
          </a:p>
          <a:p>
            <a:r>
              <a:rPr lang="en-US">
                <a:solidFill>
                  <a:srgbClr val="3D1951"/>
                </a:solidFill>
                <a:latin typeface="Raleway" pitchFamily="2" charset="0"/>
              </a:rPr>
              <a:t>Making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1</a:t>
            </a:r>
            <a:r>
              <a:rPr lang="en-US">
                <a:solidFill>
                  <a:srgbClr val="3D1951"/>
                </a:solidFill>
                <a:latin typeface="Raleway" pitchFamily="2" charset="0"/>
              </a:rPr>
              <a:t> extra principal payment per year on a 30-year mortgage can remove up to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6 ½</a:t>
            </a:r>
            <a:r>
              <a:rPr lang="en-US">
                <a:solidFill>
                  <a:srgbClr val="3D1951"/>
                </a:solidFill>
                <a:latin typeface="Raleway" pitchFamily="2" charset="0"/>
              </a:rPr>
              <a:t> years from the life of your loan; not to mention the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$$$</a:t>
            </a:r>
            <a:r>
              <a:rPr lang="en-US">
                <a:solidFill>
                  <a:srgbClr val="3D1951"/>
                </a:solidFill>
                <a:latin typeface="Raleway" pitchFamily="2" charset="0"/>
              </a:rPr>
              <a:t> savings in interest OR if you pay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1/12</a:t>
            </a:r>
            <a:r>
              <a:rPr lang="en-US">
                <a:solidFill>
                  <a:srgbClr val="3D1951"/>
                </a:solidFill>
                <a:latin typeface="Raleway" pitchFamily="2" charset="0"/>
              </a:rPr>
              <a:t> extra per month on a 30-year loan, you could save </a:t>
            </a:r>
            <a:r>
              <a:rPr lang="en-US" b="1">
                <a:solidFill>
                  <a:srgbClr val="3D1951"/>
                </a:solidFill>
                <a:latin typeface="Raleway" pitchFamily="2" charset="0"/>
              </a:rPr>
              <a:t>5-7</a:t>
            </a:r>
            <a:r>
              <a:rPr lang="en-US">
                <a:solidFill>
                  <a:srgbClr val="3D1951"/>
                </a:solidFill>
                <a:latin typeface="Raleway" pitchFamily="2" charset="0"/>
              </a:rPr>
              <a:t> years off your mortgage. </a:t>
            </a:r>
          </a:p>
          <a:p>
            <a:endParaRPr lang="en-US">
              <a:solidFill>
                <a:srgbClr val="3D1951"/>
              </a:solidFill>
              <a:latin typeface="Raleway" pitchFamily="2" charset="0"/>
            </a:endParaRPr>
          </a:p>
          <a:p>
            <a:pPr marL="0" indent="0" algn="ctr">
              <a:buNone/>
            </a:pPr>
            <a:r>
              <a:rPr lang="en-US" sz="2200" b="1" i="1">
                <a:solidFill>
                  <a:srgbClr val="3D1951"/>
                </a:solidFill>
                <a:latin typeface="Raleway" pitchFamily="2" charset="0"/>
              </a:rPr>
              <a:t>Talk to a licensed real estate agent to manage your home’s value! It could increase in value regardless of how much equity you have in the property. </a:t>
            </a:r>
            <a:br>
              <a:rPr lang="en-US" b="1" u="sng">
                <a:solidFill>
                  <a:srgbClr val="3D1951"/>
                </a:solidFill>
                <a:latin typeface="Raleway" pitchFamily="2" charset="0"/>
              </a:rPr>
            </a:br>
            <a:endParaRPr lang="en-US" sz="1800" u="sng">
              <a:solidFill>
                <a:srgbClr val="3D1951"/>
              </a:solidFill>
              <a:latin typeface="Raleway" pitchFamily="2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8864FCD-498F-9210-6880-EC0435A745E7}"/>
              </a:ext>
            </a:extLst>
          </p:cNvPr>
          <p:cNvSpPr txBox="1"/>
          <p:nvPr/>
        </p:nvSpPr>
        <p:spPr>
          <a:xfrm>
            <a:off x="100146" y="46889"/>
            <a:ext cx="11991707" cy="1268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31"/>
              </a:lnSpc>
            </a:pPr>
            <a:r>
              <a:rPr lang="en-US" sz="7200" u="sng">
                <a:solidFill>
                  <a:srgbClr val="3BAF4A"/>
                </a:solidFill>
                <a:latin typeface="Raleway Black" pitchFamily="2" charset="0"/>
              </a:rPr>
              <a:t>7 STEPS TO WEALTH</a:t>
            </a:r>
          </a:p>
        </p:txBody>
      </p:sp>
      <p:pic>
        <p:nvPicPr>
          <p:cNvPr id="6" name="Picture 5" descr="A small red house and money&#10;&#10;Description automatically generated">
            <a:extLst>
              <a:ext uri="{FF2B5EF4-FFF2-40B4-BE49-F238E27FC236}">
                <a16:creationId xmlns:a16="http://schemas.microsoft.com/office/drawing/2014/main" id="{CDE22723-319A-F0F9-E9B1-D5A43E39B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30" b="5561"/>
          <a:stretch/>
        </p:blipFill>
        <p:spPr>
          <a:xfrm>
            <a:off x="8430143" y="1990465"/>
            <a:ext cx="3661710" cy="28770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logo with letters and a house&#10;&#10;Description automatically generated">
            <a:extLst>
              <a:ext uri="{FF2B5EF4-FFF2-40B4-BE49-F238E27FC236}">
                <a16:creationId xmlns:a16="http://schemas.microsoft.com/office/drawing/2014/main" id="{E5C99958-02B5-E0C5-3BA0-CC612F5E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222" y="5883353"/>
            <a:ext cx="1370777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5973ab-980f-4988-9efe-5f2ebbbba84a">
      <Terms xmlns="http://schemas.microsoft.com/office/infopath/2007/PartnerControls"/>
    </lcf76f155ced4ddcb4097134ff3c332f>
    <ProjectVersion xmlns="dd5973ab-980f-4988-9efe-5f2ebbbba84a" xsi:nil="true"/>
    <Bleeds xmlns="dd5973ab-980f-4988-9efe-5f2ebbbba84a" xsi:nil="true"/>
    <Sentout xmlns="dd5973ab-980f-4988-9efe-5f2ebbbba84a">true</Sentout>
    <TaxCatchAll xmlns="3af459db-0484-463c-8145-3c0f0e0bcf25" xsi:nil="true"/>
    <Designer xmlns="dd5973ab-980f-4988-9efe-5f2ebbbba84a">
      <UserInfo>
        <DisplayName/>
        <AccountId xsi:nil="true"/>
        <AccountType/>
      </UserInfo>
    </Designer>
    <FileSize xmlns="dd5973ab-980f-4988-9efe-5f2ebbbba84a" xsi:nil="true"/>
    <ProjectType xmlns="dd5973ab-980f-4988-9efe-5f2ebbbba84a" xsi:nil="true"/>
    <SharedWithUsers xmlns="3af459db-0484-463c-8145-3c0f0e0bcf25">
      <UserInfo>
        <DisplayName>John Schwartz</DisplayName>
        <AccountId>770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794F36DA010340AFC7C8C8D067C2A4" ma:contentTypeVersion="25" ma:contentTypeDescription="Create a new document." ma:contentTypeScope="" ma:versionID="0e2dcadf8d76254da4407d766ac43b8b">
  <xsd:schema xmlns:xsd="http://www.w3.org/2001/XMLSchema" xmlns:xs="http://www.w3.org/2001/XMLSchema" xmlns:p="http://schemas.microsoft.com/office/2006/metadata/properties" xmlns:ns2="3af459db-0484-463c-8145-3c0f0e0bcf25" xmlns:ns3="dd5973ab-980f-4988-9efe-5f2ebbbba84a" targetNamespace="http://schemas.microsoft.com/office/2006/metadata/properties" ma:root="true" ma:fieldsID="c3e39e12e62d343e1cb2467837de29db" ns2:_="" ns3:_="">
    <xsd:import namespace="3af459db-0484-463c-8145-3c0f0e0bcf25"/>
    <xsd:import namespace="dd5973ab-980f-4988-9efe-5f2ebbbba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Sentou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FileSize" minOccurs="0"/>
                <xsd:element ref="ns3:ProjectVersion" minOccurs="0"/>
                <xsd:element ref="ns3:Designer" minOccurs="0"/>
                <xsd:element ref="ns3:Bleeds" minOccurs="0"/>
                <xsd:element ref="ns3:Projec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459db-0484-463c-8145-3c0f0e0bcf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8045b7e-4c65-40d4-9223-896b747d354b}" ma:internalName="TaxCatchAll" ma:showField="CatchAllData" ma:web="3af459db-0484-463c-8145-3c0f0e0bc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973ab-980f-4988-9efe-5f2ebbbba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Sentout" ma:index="20" nillable="true" ma:displayName="Updated" ma:default="1" ma:format="Dropdown" ma:internalName="Sentout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bf280d8-60b3-41fe-90a5-bd31c6fc1c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FileSize" ma:index="27" nillable="true" ma:displayName="Design Size" ma:format="Dropdown" ma:internalName="FileSize">
      <xsd:simpleType>
        <xsd:restriction base="dms:Text">
          <xsd:maxLength value="255"/>
        </xsd:restriction>
      </xsd:simpleType>
    </xsd:element>
    <xsd:element name="ProjectVersion" ma:index="28" nillable="true" ma:displayName="Project Version" ma:format="Dropdown" ma:internalName="ProjectVersion">
      <xsd:simpleType>
        <xsd:union memberTypes="dms:Text">
          <xsd:simpleType>
            <xsd:restriction base="dms:Choice">
              <xsd:enumeration value="V1"/>
              <xsd:enumeration value="V2"/>
              <xsd:enumeration value="V3"/>
            </xsd:restriction>
          </xsd:simpleType>
        </xsd:union>
      </xsd:simpleType>
    </xsd:element>
    <xsd:element name="Designer" ma:index="29" nillable="true" ma:displayName="Designer" ma:format="Dropdown" ma:list="UserInfo" ma:SharePointGroup="0" ma:internalName="Design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eeds" ma:index="30" nillable="true" ma:displayName="Bleeds" ma:format="Dropdown" ma:internalName="Bleeds">
      <xsd:simpleType>
        <xsd:restriction base="dms:Choice">
          <xsd:enumeration value="Without Bleeds"/>
          <xsd:enumeration value="With Bleeds"/>
        </xsd:restriction>
      </xsd:simpleType>
    </xsd:element>
    <xsd:element name="ProjectType" ma:index="31" nillable="true" ma:displayName="Project Type" ma:format="Dropdown" ma:internalName="Projec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"/>
                    <xsd:enumeration value="Email"/>
                    <xsd:enumeration value="Flyer"/>
                    <xsd:enumeration value="Full Package"/>
                    <xsd:enumeration value="Graphic"/>
                    <xsd:enumeration value="Logo"/>
                    <xsd:enumeration value="Newsletter"/>
                    <xsd:enumeration value="Presentation"/>
                    <xsd:enumeration value="Print Mail"/>
                    <xsd:enumeration value="Signage"/>
                    <xsd:enumeration value="Social"/>
                    <xsd:enumeration value="Template"/>
                    <xsd:enumeration value="Video"/>
                    <xsd:enumeration value="Website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0A7945-4BE9-4072-9924-C0D4B810DA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C5A81A-3528-43A8-A219-EFB795DE3D2D}">
  <ds:schemaRefs>
    <ds:schemaRef ds:uri="3af459db-0484-463c-8145-3c0f0e0bcf25"/>
    <ds:schemaRef ds:uri="dd5973ab-980f-4988-9efe-5f2ebbbba8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2AB60D-6819-4EDB-97E6-2CFCD34E6E4A}">
  <ds:schemaRefs>
    <ds:schemaRef ds:uri="3af459db-0484-463c-8145-3c0f0e0bcf25"/>
    <ds:schemaRef ds:uri="dd5973ab-980f-4988-9efe-5f2ebbbba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ON TODAY’S CALL  WE WILL COVER</vt:lpstr>
      <vt:lpstr>PowerPoint Presentation</vt:lpstr>
      <vt:lpstr>WHAT IS YOUR MONEY MOTIVATION?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Harcsar</dc:creator>
  <cp:revision>2</cp:revision>
  <dcterms:created xsi:type="dcterms:W3CDTF">2024-04-08T13:51:12Z</dcterms:created>
  <dcterms:modified xsi:type="dcterms:W3CDTF">2024-07-31T16:02:50Z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0x0101005B794F36DA010340AFC7C8C8D067C2A4</vt:lpwstr>
  </property>
</Properties>
</file>